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4082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99FF"/>
    <a:srgbClr val="FF0000"/>
    <a:srgbClr val="FFFF00"/>
    <a:srgbClr val="68149C"/>
    <a:srgbClr val="E1C683"/>
    <a:srgbClr val="0000FF"/>
    <a:srgbClr val="6AFC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94660"/>
  </p:normalViewPr>
  <p:slideViewPr>
    <p:cSldViewPr>
      <p:cViewPr varScale="1">
        <p:scale>
          <a:sx n="41" d="100"/>
          <a:sy n="41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21" Type="http://schemas.openxmlformats.org/officeDocument/2006/relationships/image" Target="../media/image23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23" Type="http://schemas.openxmlformats.org/officeDocument/2006/relationships/image" Target="../media/image25.wmf"/><Relationship Id="rId10" Type="http://schemas.openxmlformats.org/officeDocument/2006/relationships/image" Target="../media/image12.wmf"/><Relationship Id="rId19" Type="http://schemas.openxmlformats.org/officeDocument/2006/relationships/image" Target="../media/image21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Relationship Id="rId2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3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5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8436-33BD-46BD-94EE-586A5F37DF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 loop="1">
        <p:snd r:embed="rId1" name="шщгшщ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294E-6525-40B6-B994-445EFF0DC0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50E4-A566-4E1E-8B2A-F54EA98A8B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4152-FB4D-4487-8F7B-48774BA3D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 loop="1">
        <p:snd r:embed="rId1" name="шщгшщ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5CAE-514E-4648-8ED1-483ACDB0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010F-AE4E-4DD6-9ED1-32841E415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A511-18F4-480C-B281-FC2186FAD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C721-61BC-4A6C-BA73-1E254D01F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A5188-7A8A-4AE3-A644-938FA0F7E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7A8F-C81C-4D01-A211-BED092BFE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33A5-1673-4D8F-9674-20AD1A29D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893B-35DF-4349-BC45-9098AC18EA4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DA0D-720C-424B-97CA-62F940277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47C8-D816-409E-8C0F-32500121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EF34-9794-4D31-849D-49F97F682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0ACF-3BFD-420B-AD9C-6A131DE6964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C4AF-830F-4704-9C63-60C7750BBC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04BA-EB1F-4637-B083-735E383F793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8AF4-2718-41B4-8472-4C5855A57B3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D5D4B-B7C5-4B5B-89D1-22B9280229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1381-9082-4434-BEBE-FD9493779D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9077-4CC2-46A7-A375-CB9184DCDD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25B7F79E-0CA7-4DC3-98F8-F4736FFB3C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3246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spd="slow">
    <p:wheel spokes="8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6472F5-DB98-4D67-8101-2DE6A3B40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slow">
    <p:wheel spokes="8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8.bin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9.bin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53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audio" Target="../media/audio8.wav"/><Relationship Id="rId7" Type="http://schemas.openxmlformats.org/officeDocument/2006/relationships/oleObject" Target="../embeddings/oleObject61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audio" Target="../media/audio8.wav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4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audio" Target="../media/audio23.wav"/><Relationship Id="rId15" Type="http://schemas.openxmlformats.org/officeDocument/2006/relationships/slide" Target="slide13.xml"/><Relationship Id="rId10" Type="http://schemas.openxmlformats.org/officeDocument/2006/relationships/slide" Target="slide6.xml"/><Relationship Id="rId19" Type="http://schemas.openxmlformats.org/officeDocument/2006/relationships/oleObject" Target="../embeddings/oleObject1.bin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5.bin"/><Relationship Id="rId3" Type="http://schemas.openxmlformats.org/officeDocument/2006/relationships/audio" Target="../media/audio3.wav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31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30.bin"/><Relationship Id="rId4" Type="http://schemas.openxmlformats.org/officeDocument/2006/relationships/slide" Target="slide2.xml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2.bin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3.bin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4" Type="http://schemas.openxmlformats.org/officeDocument/2006/relationships/slide" Target="slide2.xml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187450" y="1628775"/>
            <a:ext cx="7200900" cy="23764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43000" y="1928813"/>
            <a:ext cx="619283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1928813"/>
            <a:ext cx="5510213" cy="212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Тригонометрия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Основные формулы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7188" y="357188"/>
            <a:ext cx="857250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2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Формулы суммы и разности одноимённых функций</a:t>
            </a: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571625" y="1143000"/>
          <a:ext cx="5715000" cy="5214938"/>
        </p:xfrm>
        <a:graphic>
          <a:graphicData uri="http://schemas.openxmlformats.org/presentationml/2006/ole">
            <p:oleObj spid="_x0000_s9218" name="Формула" r:id="rId5" imgW="2450880" imgH="2489040" progId="Equation.3">
              <p:embed/>
            </p:oleObj>
          </a:graphicData>
        </a:graphic>
      </p:graphicFrame>
      <p:sp>
        <p:nvSpPr>
          <p:cNvPr id="8192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7188" y="404813"/>
            <a:ext cx="8501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8149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Формулы преобразования произведения в сумму</a:t>
            </a: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928688" y="1785938"/>
          <a:ext cx="7143750" cy="3571875"/>
        </p:xfrm>
        <a:graphic>
          <a:graphicData uri="http://schemas.openxmlformats.org/presentationml/2006/ole">
            <p:oleObj spid="_x0000_s10242" name="Формула" r:id="rId5" imgW="2514600" imgH="1206360" progId="Equation.3">
              <p:embed/>
            </p:oleObj>
          </a:graphicData>
        </a:graphic>
      </p:graphicFrame>
      <p:sp>
        <p:nvSpPr>
          <p:cNvPr id="8295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Oval 3"/>
          <p:cNvSpPr>
            <a:spLocks noChangeArrowheads="1"/>
          </p:cNvSpPr>
          <p:nvPr/>
        </p:nvSpPr>
        <p:spPr bwMode="auto">
          <a:xfrm>
            <a:off x="1295400" y="2819400"/>
            <a:ext cx="2743200" cy="2514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1295400" y="4038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667000" y="28194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514600" y="22860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B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362200" y="5410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362200" y="5486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25146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41910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A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7620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C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2214563" y="4000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O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10668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295400" y="2667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3810000" y="274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733800" y="4800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29" name="Arc 17"/>
          <p:cNvSpPr>
            <a:spLocks/>
          </p:cNvSpPr>
          <p:nvPr/>
        </p:nvSpPr>
        <p:spPr bwMode="auto">
          <a:xfrm>
            <a:off x="2819400" y="3049588"/>
            <a:ext cx="990600" cy="938212"/>
          </a:xfrm>
          <a:custGeom>
            <a:avLst/>
            <a:gdLst>
              <a:gd name="G0" fmla="+- 0 0 0"/>
              <a:gd name="G1" fmla="+- 21528 0 0"/>
              <a:gd name="G2" fmla="+- 21600 0 0"/>
              <a:gd name="T0" fmla="*/ 1768 w 21600"/>
              <a:gd name="T1" fmla="*/ 0 h 24197"/>
              <a:gd name="T2" fmla="*/ 21435 w 21600"/>
              <a:gd name="T3" fmla="*/ 24197 h 24197"/>
              <a:gd name="T4" fmla="*/ 0 w 21600"/>
              <a:gd name="T5" fmla="*/ 21528 h 24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97" fill="none" extrusionOk="0">
                <a:moveTo>
                  <a:pt x="1767" y="0"/>
                </a:moveTo>
                <a:cubicBezTo>
                  <a:pt x="12974" y="920"/>
                  <a:pt x="21600" y="10284"/>
                  <a:pt x="21600" y="21528"/>
                </a:cubicBezTo>
                <a:cubicBezTo>
                  <a:pt x="21600" y="22420"/>
                  <a:pt x="21544" y="23311"/>
                  <a:pt x="21434" y="24196"/>
                </a:cubicBezTo>
              </a:path>
              <a:path w="21600" h="24197" stroke="0" extrusionOk="0">
                <a:moveTo>
                  <a:pt x="1767" y="0"/>
                </a:moveTo>
                <a:cubicBezTo>
                  <a:pt x="12974" y="920"/>
                  <a:pt x="21600" y="10284"/>
                  <a:pt x="21600" y="21528"/>
                </a:cubicBezTo>
                <a:cubicBezTo>
                  <a:pt x="21600" y="22420"/>
                  <a:pt x="21544" y="23311"/>
                  <a:pt x="21434" y="24196"/>
                </a:cubicBezTo>
                <a:lnTo>
                  <a:pt x="0" y="2152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 flipH="1">
            <a:off x="26670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2286000" y="5943600"/>
            <a:ext cx="213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32" name="Oval 20"/>
          <p:cNvSpPr>
            <a:spLocks noChangeArrowheads="1"/>
          </p:cNvSpPr>
          <p:nvPr/>
        </p:nvSpPr>
        <p:spPr bwMode="auto">
          <a:xfrm>
            <a:off x="5334000" y="2743200"/>
            <a:ext cx="25908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5334000" y="4038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66294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6324600" y="2133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/2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36" name="Text Box 24"/>
          <p:cNvSpPr txBox="1">
            <a:spLocks noChangeArrowheads="1"/>
          </p:cNvSpPr>
          <p:nvPr/>
        </p:nvSpPr>
        <p:spPr bwMode="auto">
          <a:xfrm>
            <a:off x="8077200" y="3810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269337" name="Text Box 25"/>
          <p:cNvSpPr txBox="1">
            <a:spLocks noChangeArrowheads="1"/>
          </p:cNvSpPr>
          <p:nvPr/>
        </p:nvSpPr>
        <p:spPr bwMode="auto">
          <a:xfrm>
            <a:off x="48006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</a:p>
        </p:txBody>
      </p:sp>
      <p:sp>
        <p:nvSpPr>
          <p:cNvPr id="269338" name="Text Box 26"/>
          <p:cNvSpPr txBox="1">
            <a:spLocks noChangeArrowheads="1"/>
          </p:cNvSpPr>
          <p:nvPr/>
        </p:nvSpPr>
        <p:spPr bwMode="auto">
          <a:xfrm>
            <a:off x="62484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3П</a:t>
            </a: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/2</a:t>
            </a:r>
            <a:endParaRPr 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339" name="Text Box 27"/>
          <p:cNvSpPr txBox="1">
            <a:spLocks noChangeArrowheads="1"/>
          </p:cNvSpPr>
          <p:nvPr/>
        </p:nvSpPr>
        <p:spPr bwMode="auto">
          <a:xfrm>
            <a:off x="4953000" y="2743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3п/4</a:t>
            </a:r>
          </a:p>
        </p:txBody>
      </p:sp>
      <p:sp>
        <p:nvSpPr>
          <p:cNvPr id="269340" name="Text Box 28"/>
          <p:cNvSpPr txBox="1">
            <a:spLocks noChangeArrowheads="1"/>
          </p:cNvSpPr>
          <p:nvPr/>
        </p:nvSpPr>
        <p:spPr bwMode="auto">
          <a:xfrm>
            <a:off x="7620000" y="2667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п/4</a:t>
            </a:r>
          </a:p>
        </p:txBody>
      </p:sp>
      <p:sp>
        <p:nvSpPr>
          <p:cNvPr id="269341" name="Text Box 29"/>
          <p:cNvSpPr txBox="1">
            <a:spLocks noChangeArrowheads="1"/>
          </p:cNvSpPr>
          <p:nvPr/>
        </p:nvSpPr>
        <p:spPr bwMode="auto">
          <a:xfrm>
            <a:off x="48768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5п/4</a:t>
            </a:r>
          </a:p>
        </p:txBody>
      </p:sp>
      <p:sp>
        <p:nvSpPr>
          <p:cNvPr id="269342" name="Text Box 30"/>
          <p:cNvSpPr txBox="1">
            <a:spLocks noChangeArrowheads="1"/>
          </p:cNvSpPr>
          <p:nvPr/>
        </p:nvSpPr>
        <p:spPr bwMode="auto">
          <a:xfrm>
            <a:off x="75438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effectLst/>
                <a:latin typeface="Times New Roman" pitchFamily="18" charset="0"/>
              </a:rPr>
              <a:t>7п/4</a:t>
            </a:r>
          </a:p>
        </p:txBody>
      </p:sp>
      <p:sp>
        <p:nvSpPr>
          <p:cNvPr id="269343" name="Line 31"/>
          <p:cNvSpPr>
            <a:spLocks noChangeShapeType="1"/>
          </p:cNvSpPr>
          <p:nvPr/>
        </p:nvSpPr>
        <p:spPr bwMode="auto">
          <a:xfrm>
            <a:off x="5638800" y="3124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44" name="Line 32"/>
          <p:cNvSpPr>
            <a:spLocks noChangeShapeType="1"/>
          </p:cNvSpPr>
          <p:nvPr/>
        </p:nvSpPr>
        <p:spPr bwMode="auto">
          <a:xfrm flipV="1">
            <a:off x="5638800" y="4876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45" name="Line 33"/>
          <p:cNvSpPr>
            <a:spLocks noChangeShapeType="1"/>
          </p:cNvSpPr>
          <p:nvPr/>
        </p:nvSpPr>
        <p:spPr bwMode="auto">
          <a:xfrm flipH="1" flipV="1">
            <a:off x="7543800" y="4876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46" name="Line 34"/>
          <p:cNvSpPr>
            <a:spLocks noChangeShapeType="1"/>
          </p:cNvSpPr>
          <p:nvPr/>
        </p:nvSpPr>
        <p:spPr bwMode="auto">
          <a:xfrm flipV="1">
            <a:off x="7467600" y="304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66" name="WordArt 35"/>
          <p:cNvSpPr>
            <a:spLocks noChangeArrowheads="1" noChangeShapeType="1" noTextEdit="1"/>
          </p:cNvSpPr>
          <p:nvPr/>
        </p:nvSpPr>
        <p:spPr bwMode="auto">
          <a:xfrm>
            <a:off x="900113" y="285750"/>
            <a:ext cx="73437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Числовая окружность</a:t>
            </a:r>
          </a:p>
        </p:txBody>
      </p:sp>
      <p:sp>
        <p:nvSpPr>
          <p:cNvPr id="269348" name="AutoShape 3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949950"/>
            <a:ext cx="827087" cy="6826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9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9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69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8" grpId="0"/>
      <p:bldP spid="269321" grpId="0"/>
      <p:bldP spid="269322" grpId="0"/>
      <p:bldP spid="269323" grpId="0"/>
      <p:bldP spid="269324" grpId="0"/>
      <p:bldP spid="269325" grpId="0"/>
      <p:bldP spid="269326" grpId="0"/>
      <p:bldP spid="269327" grpId="0"/>
      <p:bldP spid="269329" grpId="0" animBg="1"/>
      <p:bldP spid="269332" grpId="0" animBg="1"/>
      <p:bldP spid="269332" grpId="1" animBg="1"/>
      <p:bldP spid="269335" grpId="0"/>
      <p:bldP spid="269336" grpId="0"/>
      <p:bldP spid="269337" grpId="0"/>
      <p:bldP spid="269338" grpId="0"/>
      <p:bldP spid="269339" grpId="0"/>
      <p:bldP spid="269340" grpId="0"/>
      <p:bldP spid="269341" grpId="0"/>
      <p:bldP spid="269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WordArt 6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216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График функции </a:t>
            </a:r>
            <a:r>
              <a:rPr lang="en-US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y=sinx</a:t>
            </a:r>
            <a:endParaRPr lang="ru-RU" sz="3600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33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428625"/>
            <a:ext cx="8715375" cy="571500"/>
          </a:xfrm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  <p:pic>
        <p:nvPicPr>
          <p:cNvPr id="197653" name="Picture 21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8" y="1214438"/>
            <a:ext cx="8678862" cy="4968875"/>
          </a:xfrm>
          <a:noFill/>
        </p:spPr>
      </p:pic>
      <p:sp>
        <p:nvSpPr>
          <p:cNvPr id="197654" name="AutoShap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01013" y="5876925"/>
            <a:ext cx="827087" cy="765175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4438"/>
            <a:ext cx="9144000" cy="5643562"/>
          </a:xfrm>
          <a:ln>
            <a:solidFill>
              <a:srgbClr val="000000"/>
            </a:solidFill>
          </a:ln>
        </p:spPr>
        <p:txBody>
          <a:bodyPr/>
          <a:lstStyle/>
          <a:p>
            <a:pPr marL="533400" indent="-533400" eaLnBrk="1" hangingPunct="1"/>
            <a:r>
              <a:rPr lang="en-US" sz="2000" smtClean="0">
                <a:solidFill>
                  <a:srgbClr val="000000"/>
                </a:solidFill>
              </a:rPr>
              <a:t>D(y)=R</a:t>
            </a:r>
          </a:p>
          <a:p>
            <a:pPr marL="533400" indent="-533400" eaLnBrk="1" hangingPunct="1"/>
            <a:r>
              <a:rPr lang="en-US" sz="2000" smtClean="0">
                <a:solidFill>
                  <a:srgbClr val="000000"/>
                </a:solidFill>
              </a:rPr>
              <a:t>E(y)=[-1;1]</a:t>
            </a:r>
          </a:p>
          <a:p>
            <a:pPr marL="533400" indent="-533400" eaLnBrk="1" hangingPunct="1"/>
            <a:r>
              <a:rPr lang="ru-RU" sz="2000" smtClean="0">
                <a:solidFill>
                  <a:srgbClr val="000000"/>
                </a:solidFill>
              </a:rPr>
              <a:t>Функция периодическая Т=</a:t>
            </a:r>
          </a:p>
          <a:p>
            <a:pPr marL="533400" indent="-533400" eaLnBrk="1" hangingPunct="1"/>
            <a:r>
              <a:rPr lang="ru-RU" sz="2000" smtClean="0">
                <a:solidFill>
                  <a:srgbClr val="000000"/>
                </a:solidFill>
              </a:rPr>
              <a:t>Функция нечётная</a:t>
            </a:r>
          </a:p>
          <a:p>
            <a:pPr marL="533400" indent="-533400" eaLnBrk="1" hangingPunct="1"/>
            <a:r>
              <a:rPr lang="en-US" sz="2000" smtClean="0">
                <a:solidFill>
                  <a:srgbClr val="000000"/>
                </a:solidFill>
              </a:rPr>
              <a:t>y=0 </a:t>
            </a:r>
            <a:r>
              <a:rPr lang="ru-RU" sz="2000" smtClean="0">
                <a:solidFill>
                  <a:srgbClr val="000000"/>
                </a:solidFill>
              </a:rPr>
              <a:t>при </a:t>
            </a:r>
            <a:r>
              <a:rPr lang="en-US" sz="2000" smtClean="0">
                <a:solidFill>
                  <a:srgbClr val="000000"/>
                </a:solidFill>
              </a:rPr>
              <a:t>x=</a:t>
            </a:r>
            <a:endParaRPr lang="en-US" sz="1800" smtClean="0">
              <a:solidFill>
                <a:srgbClr val="00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smtClean="0">
                <a:solidFill>
                  <a:srgbClr val="000000"/>
                </a:solidFill>
              </a:rPr>
              <a:t>         </a:t>
            </a:r>
            <a:r>
              <a:rPr lang="en-US" sz="2000" smtClean="0">
                <a:solidFill>
                  <a:srgbClr val="000000"/>
                </a:solidFill>
              </a:rPr>
              <a:t>y=1 </a:t>
            </a:r>
            <a:r>
              <a:rPr lang="ru-RU" sz="2000" smtClean="0">
                <a:solidFill>
                  <a:srgbClr val="000000"/>
                </a:solidFill>
              </a:rPr>
              <a:t>при</a:t>
            </a:r>
            <a:r>
              <a:rPr lang="en-US" sz="2000" smtClean="0">
                <a:solidFill>
                  <a:srgbClr val="000000"/>
                </a:solidFill>
              </a:rPr>
              <a:t>   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x=</a:t>
            </a:r>
            <a:r>
              <a:rPr lang="ru-RU" sz="2000" smtClean="0">
                <a:solidFill>
                  <a:srgbClr val="000000"/>
                </a:solidFill>
              </a:rPr>
              <a:t>                                   </a:t>
            </a:r>
            <a:r>
              <a:rPr lang="en-US" sz="2000" smtClean="0">
                <a:solidFill>
                  <a:srgbClr val="000000"/>
                </a:solidFill>
              </a:rPr>
              <a:t>    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 y=-1 </a:t>
            </a:r>
            <a:r>
              <a:rPr lang="ru-RU" sz="2000" smtClean="0">
                <a:solidFill>
                  <a:srgbClr val="000000"/>
                </a:solidFill>
              </a:rPr>
              <a:t>при </a:t>
            </a:r>
            <a:r>
              <a:rPr lang="en-US" sz="2000" smtClean="0">
                <a:solidFill>
                  <a:srgbClr val="000000"/>
                </a:solidFill>
              </a:rPr>
              <a:t>x= </a:t>
            </a:r>
            <a:endParaRPr lang="ru-RU" sz="1800" smtClean="0">
              <a:solidFill>
                <a:srgbClr val="00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000000"/>
                </a:solidFill>
                <a:cs typeface="Arial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 y&gt;0 </a:t>
            </a:r>
            <a:r>
              <a:rPr lang="ru-RU" sz="2000" smtClean="0">
                <a:solidFill>
                  <a:srgbClr val="000000"/>
                </a:solidFill>
                <a:cs typeface="Arial" charset="0"/>
              </a:rPr>
              <a:t>при 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x</a:t>
            </a:r>
            <a:endParaRPr lang="ru-RU" sz="2000" smtClean="0">
              <a:solidFill>
                <a:srgbClr val="000000"/>
              </a:solidFill>
              <a:cs typeface="Arial" charset="0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</a:t>
            </a:r>
            <a:r>
              <a:rPr lang="en-US" sz="2000" smtClean="0">
                <a:solidFill>
                  <a:srgbClr val="000000"/>
                </a:solidFill>
              </a:rPr>
              <a:t>    </a:t>
            </a:r>
            <a:r>
              <a:rPr lang="ru-RU" sz="2000" smtClean="0">
                <a:solidFill>
                  <a:srgbClr val="000000"/>
                </a:solidFill>
              </a:rPr>
              <a:t>         </a:t>
            </a:r>
            <a:r>
              <a:rPr lang="en-US" sz="2000" smtClean="0">
                <a:solidFill>
                  <a:srgbClr val="000000"/>
                </a:solidFill>
              </a:rPr>
              <a:t>y&lt;0 </a:t>
            </a:r>
            <a:r>
              <a:rPr lang="ru-RU" sz="2000" smtClean="0">
                <a:solidFill>
                  <a:srgbClr val="000000"/>
                </a:solidFill>
              </a:rPr>
              <a:t>при </a:t>
            </a:r>
            <a:r>
              <a:rPr lang="en-US" sz="2000" smtClean="0">
                <a:solidFill>
                  <a:srgbClr val="000000"/>
                </a:solidFill>
              </a:rPr>
              <a:t>x</a:t>
            </a:r>
            <a:endParaRPr lang="ru-RU" sz="2000" smtClean="0">
              <a:solidFill>
                <a:srgbClr val="000000"/>
              </a:solidFill>
            </a:endParaRPr>
          </a:p>
          <a:p>
            <a:pPr marL="533400" indent="-533400" eaLnBrk="1" hangingPunct="1"/>
            <a:r>
              <a:rPr lang="ru-RU" sz="2000" smtClean="0">
                <a:solidFill>
                  <a:srgbClr val="000000"/>
                </a:solidFill>
              </a:rPr>
              <a:t>                                                                                                               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ru-RU" sz="2000" smtClean="0">
                <a:solidFill>
                  <a:srgbClr val="000000"/>
                </a:solidFill>
              </a:rPr>
              <a:t>    Возрастает на отрезке </a:t>
            </a:r>
          </a:p>
          <a:p>
            <a:pPr marL="533400" indent="-533400" eaLnBrk="1" hangingPunct="1"/>
            <a:r>
              <a:rPr lang="ru-RU" sz="200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Убывает на отрезке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000" smtClean="0"/>
              <a:t>    </a:t>
            </a:r>
          </a:p>
        </p:txBody>
      </p:sp>
      <p:sp>
        <p:nvSpPr>
          <p:cNvPr id="202756" name="WordArt 4"/>
          <p:cNvSpPr>
            <a:spLocks noChangeArrowheads="1" noChangeShapeType="1" noTextEdit="1"/>
          </p:cNvSpPr>
          <p:nvPr/>
        </p:nvSpPr>
        <p:spPr bwMode="auto">
          <a:xfrm>
            <a:off x="571500" y="428625"/>
            <a:ext cx="7920038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Свойства  функции </a:t>
            </a:r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y = sinx</a:t>
            </a:r>
            <a:endParaRPr lang="ru-RU" sz="36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02796" name="Object 44"/>
          <p:cNvGraphicFramePr>
            <a:graphicFrameLocks noChangeAspect="1"/>
          </p:cNvGraphicFramePr>
          <p:nvPr/>
        </p:nvGraphicFramePr>
        <p:xfrm>
          <a:off x="2286000" y="2857500"/>
          <a:ext cx="2222500" cy="792163"/>
        </p:xfrm>
        <a:graphic>
          <a:graphicData uri="http://schemas.openxmlformats.org/presentationml/2006/ole">
            <p:oleObj spid="_x0000_s11266" name="Формула" r:id="rId4" imgW="914400" imgH="393480" progId="Equation.3">
              <p:embed/>
            </p:oleObj>
          </a:graphicData>
        </a:graphic>
      </p:graphicFrame>
      <p:graphicFrame>
        <p:nvGraphicFramePr>
          <p:cNvPr id="202798" name="Object 46"/>
          <p:cNvGraphicFramePr>
            <a:graphicFrameLocks noChangeAspect="1"/>
          </p:cNvGraphicFramePr>
          <p:nvPr/>
        </p:nvGraphicFramePr>
        <p:xfrm>
          <a:off x="6429375" y="2857500"/>
          <a:ext cx="1727200" cy="792163"/>
        </p:xfrm>
        <a:graphic>
          <a:graphicData uri="http://schemas.openxmlformats.org/presentationml/2006/ole">
            <p:oleObj spid="_x0000_s11267" name="Формула" r:id="rId5" imgW="1015920" imgH="393480" progId="Equation.3">
              <p:embed/>
            </p:oleObj>
          </a:graphicData>
        </a:graphic>
      </p:graphicFrame>
      <p:graphicFrame>
        <p:nvGraphicFramePr>
          <p:cNvPr id="202800" name="Object 48"/>
          <p:cNvGraphicFramePr>
            <a:graphicFrameLocks noChangeAspect="1"/>
          </p:cNvGraphicFramePr>
          <p:nvPr/>
        </p:nvGraphicFramePr>
        <p:xfrm>
          <a:off x="2000250" y="4357688"/>
          <a:ext cx="3673475" cy="474662"/>
        </p:xfrm>
        <a:graphic>
          <a:graphicData uri="http://schemas.openxmlformats.org/presentationml/2006/ole">
            <p:oleObj spid="_x0000_s11268" name="Формула" r:id="rId6" imgW="1574640" imgH="215640" progId="Equation.3">
              <p:embed/>
            </p:oleObj>
          </a:graphicData>
        </a:graphic>
      </p:graphicFrame>
      <p:graphicFrame>
        <p:nvGraphicFramePr>
          <p:cNvPr id="202801" name="Object 49"/>
          <p:cNvGraphicFramePr>
            <a:graphicFrameLocks noChangeAspect="1"/>
          </p:cNvGraphicFramePr>
          <p:nvPr/>
        </p:nvGraphicFramePr>
        <p:xfrm>
          <a:off x="1857375" y="3643313"/>
          <a:ext cx="3959225" cy="504825"/>
        </p:xfrm>
        <a:graphic>
          <a:graphicData uri="http://schemas.openxmlformats.org/presentationml/2006/ole">
            <p:oleObj spid="_x0000_s11269" name="Формула" r:id="rId7" imgW="1663560" imgH="215640" progId="Equation.3">
              <p:embed/>
            </p:oleObj>
          </a:graphicData>
        </a:graphic>
      </p:graphicFrame>
      <p:graphicFrame>
        <p:nvGraphicFramePr>
          <p:cNvPr id="202802" name="Object 50"/>
          <p:cNvGraphicFramePr>
            <a:graphicFrameLocks noChangeAspect="1"/>
          </p:cNvGraphicFramePr>
          <p:nvPr/>
        </p:nvGraphicFramePr>
        <p:xfrm>
          <a:off x="3357563" y="5715000"/>
          <a:ext cx="3311525" cy="836613"/>
        </p:xfrm>
        <a:graphic>
          <a:graphicData uri="http://schemas.openxmlformats.org/presentationml/2006/ole">
            <p:oleObj spid="_x0000_s11270" name="Формула" r:id="rId8" imgW="1688760" imgH="431640" progId="Equation.3">
              <p:embed/>
            </p:oleObj>
          </a:graphicData>
        </a:graphic>
      </p:graphicFrame>
      <p:graphicFrame>
        <p:nvGraphicFramePr>
          <p:cNvPr id="202803" name="Object 51"/>
          <p:cNvGraphicFramePr>
            <a:graphicFrameLocks noChangeAspect="1"/>
          </p:cNvGraphicFramePr>
          <p:nvPr/>
        </p:nvGraphicFramePr>
        <p:xfrm>
          <a:off x="3429000" y="4929188"/>
          <a:ext cx="3455988" cy="863600"/>
        </p:xfrm>
        <a:graphic>
          <a:graphicData uri="http://schemas.openxmlformats.org/presentationml/2006/ole">
            <p:oleObj spid="_x0000_s11271" name="Формула" r:id="rId9" imgW="1650960" imgH="431640" progId="Equation.3">
              <p:embed/>
            </p:oleObj>
          </a:graphicData>
        </a:graphic>
      </p:graphicFrame>
      <p:graphicFrame>
        <p:nvGraphicFramePr>
          <p:cNvPr id="202804" name="Object 52"/>
          <p:cNvGraphicFramePr>
            <a:graphicFrameLocks noChangeAspect="1"/>
          </p:cNvGraphicFramePr>
          <p:nvPr/>
        </p:nvGraphicFramePr>
        <p:xfrm>
          <a:off x="3929063" y="1928813"/>
          <a:ext cx="431800" cy="407987"/>
        </p:xfrm>
        <a:graphic>
          <a:graphicData uri="http://schemas.openxmlformats.org/presentationml/2006/ole">
            <p:oleObj spid="_x0000_s11272" name="Формула" r:id="rId10" imgW="228600" imgH="177480" progId="Equation.3">
              <p:embed/>
            </p:oleObj>
          </a:graphicData>
        </a:graphic>
      </p:graphicFrame>
      <p:graphicFrame>
        <p:nvGraphicFramePr>
          <p:cNvPr id="202805" name="Object 53"/>
          <p:cNvGraphicFramePr>
            <a:graphicFrameLocks noChangeAspect="1"/>
          </p:cNvGraphicFramePr>
          <p:nvPr/>
        </p:nvGraphicFramePr>
        <p:xfrm>
          <a:off x="1928813" y="2714625"/>
          <a:ext cx="461962" cy="341313"/>
        </p:xfrm>
        <a:graphic>
          <a:graphicData uri="http://schemas.openxmlformats.org/presentationml/2006/ole">
            <p:oleObj spid="_x0000_s11273" name="Формула" r:id="rId11" imgW="203040" imgH="139680" progId="Equation.3">
              <p:embed/>
            </p:oleObj>
          </a:graphicData>
        </a:graphic>
      </p:graphicFrame>
      <p:sp>
        <p:nvSpPr>
          <p:cNvPr id="202806" name="AutoShape 5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05488"/>
            <a:ext cx="900112" cy="792162"/>
          </a:xfrm>
          <a:prstGeom prst="actionButtonBackPrevious">
            <a:avLst/>
          </a:prstGeom>
          <a:solidFill>
            <a:srgbClr val="68149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0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0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0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20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0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0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WordArt 4"/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7056438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График функции 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y = cosx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63174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84313"/>
            <a:ext cx="7993063" cy="5184775"/>
          </a:xfrm>
          <a:noFill/>
        </p:spPr>
      </p:pic>
      <p:sp>
        <p:nvSpPr>
          <p:cNvPr id="2631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734050"/>
            <a:ext cx="898525" cy="825500"/>
          </a:xfrm>
          <a:prstGeom prst="actionButtonBackPrevious">
            <a:avLst/>
          </a:prstGeom>
          <a:solidFill>
            <a:srgbClr val="6AFC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125538"/>
            <a:ext cx="8540750" cy="5732462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D(y)=R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E(y)=[-1;1]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Функция периодическая Т=</a:t>
            </a:r>
          </a:p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Функция чётная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Y=0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при</a:t>
            </a: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y=1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                                     </a:t>
            </a: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y=-1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Y&gt;0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Y&lt;0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</a:t>
            </a:r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Возрастает на отрезке </a:t>
            </a:r>
          </a:p>
          <a:p>
            <a:pPr eaLnBrk="1" hangingPunct="1">
              <a:defRPr/>
            </a:pPr>
            <a:endParaRPr 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Убывает на отрезке</a:t>
            </a:r>
            <a:r>
              <a:rPr lang="ru-RU" sz="2000" smtClean="0"/>
              <a:t> </a:t>
            </a:r>
            <a:endParaRPr lang="en-US" sz="2000" smtClean="0"/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sp>
        <p:nvSpPr>
          <p:cNvPr id="264196" name="WordArt 4"/>
          <p:cNvSpPr>
            <a:spLocks noChangeArrowheads="1" noChangeShapeType="1" noTextEdit="1"/>
          </p:cNvSpPr>
          <p:nvPr/>
        </p:nvSpPr>
        <p:spPr bwMode="auto">
          <a:xfrm>
            <a:off x="1000125" y="357188"/>
            <a:ext cx="7345363" cy="55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Свойства  функции </a:t>
            </a:r>
            <a:r>
              <a:rPr lang="en-US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y = cosx</a:t>
            </a:r>
            <a:endParaRPr lang="ru-RU" sz="3600" kern="1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64197" name="Object 5"/>
          <p:cNvGraphicFramePr>
            <a:graphicFrameLocks noChangeAspect="1"/>
          </p:cNvGraphicFramePr>
          <p:nvPr/>
        </p:nvGraphicFramePr>
        <p:xfrm>
          <a:off x="4211638" y="1844675"/>
          <a:ext cx="504825" cy="431800"/>
        </p:xfrm>
        <a:graphic>
          <a:graphicData uri="http://schemas.openxmlformats.org/presentationml/2006/ole">
            <p:oleObj spid="_x0000_s12290" name="Формула" r:id="rId4" imgW="228600" imgH="177480" progId="Equation.3">
              <p:embed/>
            </p:oleObj>
          </a:graphicData>
        </a:graphic>
      </p:graphicFrame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2051050" y="2492375"/>
          <a:ext cx="2160588" cy="709613"/>
        </p:xfrm>
        <a:graphic>
          <a:graphicData uri="http://schemas.openxmlformats.org/presentationml/2006/ole">
            <p:oleObj spid="_x0000_s12291" name="Формула" r:id="rId5" imgW="1104840" imgH="393480" progId="Equation.3">
              <p:embed/>
            </p:oleObj>
          </a:graphicData>
        </a:graphic>
      </p:graphicFrame>
      <p:graphicFrame>
        <p:nvGraphicFramePr>
          <p:cNvPr id="264199" name="Object 7"/>
          <p:cNvGraphicFramePr>
            <a:graphicFrameLocks noChangeAspect="1"/>
          </p:cNvGraphicFramePr>
          <p:nvPr/>
        </p:nvGraphicFramePr>
        <p:xfrm>
          <a:off x="1979613" y="3357563"/>
          <a:ext cx="2376487" cy="431800"/>
        </p:xfrm>
        <a:graphic>
          <a:graphicData uri="http://schemas.openxmlformats.org/presentationml/2006/ole">
            <p:oleObj spid="_x0000_s12292" name="Формула" r:id="rId6" imgW="927000" imgH="203040" progId="Equation.3">
              <p:embed/>
            </p:oleObj>
          </a:graphicData>
        </a:graphic>
      </p:graphicFrame>
      <p:graphicFrame>
        <p:nvGraphicFramePr>
          <p:cNvPr id="264200" name="Object 8"/>
          <p:cNvGraphicFramePr>
            <a:graphicFrameLocks noChangeAspect="1"/>
          </p:cNvGraphicFramePr>
          <p:nvPr/>
        </p:nvGraphicFramePr>
        <p:xfrm>
          <a:off x="5651500" y="3357563"/>
          <a:ext cx="2449513" cy="358775"/>
        </p:xfrm>
        <a:graphic>
          <a:graphicData uri="http://schemas.openxmlformats.org/presentationml/2006/ole">
            <p:oleObj spid="_x0000_s12293" name="Формула" r:id="rId7" imgW="1155600" imgH="203040" progId="Equation.3">
              <p:embed/>
            </p:oleObj>
          </a:graphicData>
        </a:graphic>
      </p:graphicFrame>
      <p:graphicFrame>
        <p:nvGraphicFramePr>
          <p:cNvPr id="264201" name="Object 9"/>
          <p:cNvGraphicFramePr>
            <a:graphicFrameLocks noChangeAspect="1"/>
          </p:cNvGraphicFramePr>
          <p:nvPr/>
        </p:nvGraphicFramePr>
        <p:xfrm>
          <a:off x="2124075" y="3860800"/>
          <a:ext cx="4392613" cy="808038"/>
        </p:xfrm>
        <a:graphic>
          <a:graphicData uri="http://schemas.openxmlformats.org/presentationml/2006/ole">
            <p:oleObj spid="_x0000_s12294" name="Формула" r:id="rId8" imgW="1968480" imgH="431640" progId="Equation.3">
              <p:embed/>
            </p:oleObj>
          </a:graphicData>
        </a:graphic>
      </p:graphicFrame>
      <p:graphicFrame>
        <p:nvGraphicFramePr>
          <p:cNvPr id="264202" name="Object 10"/>
          <p:cNvGraphicFramePr>
            <a:graphicFrameLocks noChangeAspect="1"/>
          </p:cNvGraphicFramePr>
          <p:nvPr/>
        </p:nvGraphicFramePr>
        <p:xfrm>
          <a:off x="2124075" y="4581525"/>
          <a:ext cx="4248150" cy="836613"/>
        </p:xfrm>
        <a:graphic>
          <a:graphicData uri="http://schemas.openxmlformats.org/presentationml/2006/ole">
            <p:oleObj spid="_x0000_s12295" name="Формула" r:id="rId9" imgW="1930320" imgH="431640" progId="Equation.3">
              <p:embed/>
            </p:oleObj>
          </a:graphicData>
        </a:graphic>
      </p:graphicFrame>
      <p:graphicFrame>
        <p:nvGraphicFramePr>
          <p:cNvPr id="264203" name="Object 11"/>
          <p:cNvGraphicFramePr>
            <a:graphicFrameLocks noChangeAspect="1"/>
          </p:cNvGraphicFramePr>
          <p:nvPr/>
        </p:nvGraphicFramePr>
        <p:xfrm>
          <a:off x="3851275" y="5445125"/>
          <a:ext cx="3887788" cy="431800"/>
        </p:xfrm>
        <a:graphic>
          <a:graphicData uri="http://schemas.openxmlformats.org/presentationml/2006/ole">
            <p:oleObj spid="_x0000_s12296" name="Формула" r:id="rId10" imgW="1536480" imgH="215640" progId="Equation.3">
              <p:embed/>
            </p:oleObj>
          </a:graphicData>
        </a:graphic>
      </p:graphicFrame>
      <p:graphicFrame>
        <p:nvGraphicFramePr>
          <p:cNvPr id="264204" name="Object 12"/>
          <p:cNvGraphicFramePr>
            <a:graphicFrameLocks noChangeAspect="1"/>
          </p:cNvGraphicFramePr>
          <p:nvPr/>
        </p:nvGraphicFramePr>
        <p:xfrm>
          <a:off x="3492500" y="6237288"/>
          <a:ext cx="3600450" cy="431800"/>
        </p:xfrm>
        <a:graphic>
          <a:graphicData uri="http://schemas.openxmlformats.org/presentationml/2006/ole">
            <p:oleObj spid="_x0000_s12297" name="Формула" r:id="rId11" imgW="1447560" imgH="215640" progId="Equation.3">
              <p:embed/>
            </p:oleObj>
          </a:graphicData>
        </a:graphic>
      </p:graphicFrame>
      <p:sp>
        <p:nvSpPr>
          <p:cNvPr id="264205" name="AutoShape 1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949950"/>
            <a:ext cx="898525" cy="7191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201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rId4" action="ppaction://hlinksldjump">
                  <a:snd r:embed="rId5" name="wind.wav" builtIn="1"/>
                </a:hlinkClick>
              </a:rPr>
              <a:t>Соотношение между градусной и радианной мерами угла</a:t>
            </a:r>
            <a:endParaRPr lang="ru-RU" sz="2000" smtClean="0">
              <a:hlinkClick r:id="" action="ppaction://noaction">
                <a:snd r:embed="rId5" name="wind.wav" builtIn="1"/>
              </a:hlinkClick>
              <a:hlinkMouseOver r:id="" action="ppaction://hlinkshowjump?jump=nextslid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rId6" action="ppaction://hlinksldjump">
                  <a:snd r:embed="rId5" name="wind.wav" builtIn="1"/>
                </a:hlinkClick>
              </a:rPr>
              <a:t>Соотношения между функциями одного аргумента</a:t>
            </a:r>
            <a:endParaRPr lang="ru-RU" sz="2000" smtClean="0">
              <a:hlinkClick r:id="" action="ppaction://noaction">
                <a:snd r:embed="rId5" name="wind.wav" builtIn="1"/>
              </a:hlinkClick>
              <a:hlinkMouseOver r:id="" action="ppaction://hlinkshowjump?jump=nextslid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rId7" action="ppaction://hlinksldjump">
                  <a:snd r:embed="rId5" name="wind.wav" builtIn="1"/>
                </a:hlinkClick>
              </a:rPr>
              <a:t>Значения тригонометрических функций </a:t>
            </a:r>
            <a:endParaRPr lang="ru-RU" sz="2000" smtClean="0">
              <a:hlinkClick r:id="" action="ppaction://noaction">
                <a:snd r:embed="rId5" name="wind.wav" builtIn="1"/>
              </a:hlinkClick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rId8" action="ppaction://hlinksldjump">
                  <a:snd r:embed="rId5" name="wind.wav" builtIn="1"/>
                </a:hlinkClick>
              </a:rPr>
              <a:t>Формулы сложения</a:t>
            </a:r>
            <a:endParaRPr lang="ru-RU" sz="2000" smtClean="0">
              <a:hlinkClick r:id="" action="ppaction://noaction">
                <a:snd r:embed="rId5" name="wind.wav" builtIn="1"/>
              </a:hlinkClick>
              <a:hlinkMouseOver r:id="" action="ppaction://hlinkshowjump?jump=nextslid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" action="ppaction://noaction">
                  <a:snd r:embed="rId5" name="wind.wav" builtIn="1"/>
                </a:hlinkClick>
                <a:hlinkMouseOver r:id="" action="ppaction://hlinkshowjump?jump=nextslide"/>
              </a:rPr>
              <a:t> </a:t>
            </a:r>
            <a:r>
              <a:rPr lang="ru-RU" sz="2000" smtClean="0">
                <a:hlinkClick r:id="rId9" action="ppaction://hlinksldjump">
                  <a:snd r:embed="rId5" name="wind.wav" builtIn="1"/>
                </a:hlinkClick>
              </a:rPr>
              <a:t>Формулы приведения</a:t>
            </a:r>
            <a:endParaRPr lang="ru-RU" sz="2000" smtClean="0">
              <a:hlinkClick r:id="" action="ppaction://noaction">
                <a:snd r:embed="rId5" name="wind.wav" builtIn="1"/>
              </a:hlinkClick>
              <a:hlinkMouseOver r:id="" action="ppaction://hlinkshowjump?jump=nextslid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" action="ppaction://noaction">
                  <a:snd r:embed="rId5" name="wind.wav" builtIn="1"/>
                </a:hlinkClick>
                <a:hlinkMouseOver r:id="" action="ppaction://hlinkshowjump?jump=nextslide"/>
              </a:rPr>
              <a:t> </a:t>
            </a:r>
            <a:r>
              <a:rPr lang="ru-RU" sz="2000" smtClean="0">
                <a:hlinkClick r:id="rId10" action="ppaction://hlinksldjump">
                  <a:snd r:embed="rId5" name="wind.wav" builtIn="1"/>
                </a:hlinkClick>
              </a:rPr>
              <a:t>Функции двойного и тройного аргументов</a:t>
            </a:r>
            <a:endParaRPr lang="ru-RU" sz="2000" smtClean="0">
              <a:hlinkClick r:id="" action="ppaction://noaction">
                <a:snd r:embed="rId5" name="wind.wav" builtIn="1"/>
              </a:hlinkClick>
              <a:hlinkMouseOver r:id="" action="ppaction://hlinkshowjump?jump=nextslid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" action="ppaction://noaction">
                  <a:snd r:embed="rId5" name="wind.wav" builtIn="1"/>
                </a:hlinkClick>
                <a:hlinkMouseOver r:id="" action="ppaction://hlinkshowjump?jump=nextslide"/>
              </a:rPr>
              <a:t> </a:t>
            </a:r>
            <a:r>
              <a:rPr lang="ru-RU" sz="2000" smtClean="0">
                <a:hlinkClick r:id="rId11" action="ppaction://hlinksldjump">
                  <a:snd r:embed="rId5" name="wind.wav" builtIn="1"/>
                </a:hlinkClick>
              </a:rPr>
              <a:t>Функции половинного аргумента</a:t>
            </a:r>
            <a:endParaRPr lang="ru-RU" sz="2000" smtClean="0">
              <a:hlinkClick r:id="" action="ppaction://noaction">
                <a:snd r:embed="rId5" name="wind.wav" builtIn="1"/>
              </a:hlinkClick>
              <a:hlinkMouseOver r:id="" action="ppaction://hlinkshowjump?jump=nextslid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rId12" action="ppaction://hlinksldjump">
                  <a:snd r:embed="rId5" name="wind.wav" builtIn="1"/>
                </a:hlinkClick>
              </a:rPr>
              <a:t>Формулы суммы и разности одноимённых функций</a:t>
            </a:r>
            <a:endParaRPr lang="ru-RU" sz="2000" smtClean="0">
              <a:hlinkClick r:id="" action="ppaction://noaction">
                <a:snd r:embed="rId5" name="wind.wav" builtIn="1"/>
              </a:hlinkClick>
              <a:hlinkMouseOver r:id="" action="ppaction://hlinkshowjump?jump=nextslid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hlinkClick r:id="rId13" action="ppaction://hlinksldjump">
                  <a:snd r:embed="rId5" name="wind.wav" builtIn="1"/>
                </a:hlinkClick>
              </a:rPr>
              <a:t>Формулы преобразования произведения в сумму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u="sng" smtClean="0">
                <a:solidFill>
                  <a:schemeClr val="hlink"/>
                </a:solidFill>
                <a:hlinkClick r:id="rId14" action="ppaction://hlinksldjump"/>
              </a:rPr>
              <a:t>Числовая окружность</a:t>
            </a:r>
            <a:endParaRPr lang="ru-RU" sz="2000" u="sng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u="sng" smtClean="0">
                <a:solidFill>
                  <a:schemeClr val="hlink"/>
                </a:solidFill>
                <a:hlinkClick r:id="rId15" action="ppaction://hlinksldjump"/>
              </a:rPr>
              <a:t>График функции </a:t>
            </a:r>
            <a:r>
              <a:rPr lang="en-US" sz="2000" u="sng" smtClean="0">
                <a:solidFill>
                  <a:schemeClr val="hlink"/>
                </a:solidFill>
                <a:hlinkClick r:id="rId15" action="ppaction://hlinksldjump"/>
              </a:rPr>
              <a:t>y=sinx</a:t>
            </a:r>
            <a:endParaRPr lang="en-US" sz="2000" u="sng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u="sng" smtClean="0">
                <a:solidFill>
                  <a:schemeClr val="hlink"/>
                </a:solidFill>
                <a:hlinkClick r:id="rId16" action="ppaction://hlinksldjump"/>
              </a:rPr>
              <a:t>Свойства функции </a:t>
            </a:r>
            <a:r>
              <a:rPr lang="en-US" sz="2000" u="sng" smtClean="0">
                <a:solidFill>
                  <a:schemeClr val="hlink"/>
                </a:solidFill>
                <a:hlinkClick r:id="rId16" action="ppaction://hlinksldjump"/>
              </a:rPr>
              <a:t>y=sinx</a:t>
            </a:r>
            <a:endParaRPr lang="ru-RU" sz="2000" u="sng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u="sng" smtClean="0">
                <a:solidFill>
                  <a:schemeClr val="hlink"/>
                </a:solidFill>
                <a:hlinkClick r:id="rId17" action="ppaction://hlinksldjump"/>
              </a:rPr>
              <a:t>График</a:t>
            </a:r>
            <a:r>
              <a:rPr lang="en-US" sz="2000" u="sng" smtClean="0">
                <a:solidFill>
                  <a:schemeClr val="hlink"/>
                </a:solidFill>
                <a:hlinkClick r:id="rId17" action="ppaction://hlinksldjump"/>
              </a:rPr>
              <a:t> </a:t>
            </a:r>
            <a:r>
              <a:rPr lang="ru-RU" sz="2000" u="sng" smtClean="0">
                <a:solidFill>
                  <a:schemeClr val="hlink"/>
                </a:solidFill>
                <a:hlinkClick r:id="rId17" action="ppaction://hlinksldjump"/>
              </a:rPr>
              <a:t>функции </a:t>
            </a:r>
            <a:r>
              <a:rPr lang="en-US" sz="2000" u="sng" smtClean="0">
                <a:solidFill>
                  <a:schemeClr val="hlink"/>
                </a:solidFill>
                <a:hlinkClick r:id="rId17" action="ppaction://hlinksldjump"/>
              </a:rPr>
              <a:t>y=cosx</a:t>
            </a:r>
            <a:endParaRPr lang="ru-RU" sz="2000" u="sng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u="sng" smtClean="0">
                <a:solidFill>
                  <a:schemeClr val="hlink"/>
                </a:solidFill>
                <a:hlinkClick r:id="rId18" action="ppaction://hlinksldjump"/>
              </a:rPr>
              <a:t>Свойства  функции </a:t>
            </a:r>
            <a:r>
              <a:rPr lang="en-US" sz="2000" u="sng" smtClean="0">
                <a:solidFill>
                  <a:schemeClr val="hlink"/>
                </a:solidFill>
                <a:hlinkClick r:id="rId18" action="ppaction://hlinksldjump"/>
              </a:rPr>
              <a:t>y=cosx</a:t>
            </a:r>
            <a:endParaRPr lang="ru-RU" sz="2000" u="sng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u="sng" smtClean="0">
              <a:solidFill>
                <a:schemeClr val="hlink"/>
              </a:solidFill>
            </a:endParaRPr>
          </a:p>
        </p:txBody>
      </p:sp>
      <p:graphicFrame>
        <p:nvGraphicFramePr>
          <p:cNvPr id="1026" name="Rectangle 18"/>
          <p:cNvGraphicFramePr>
            <a:graphicFrameLocks/>
          </p:cNvGraphicFramePr>
          <p:nvPr>
            <p:ph sz="quarter" idx="4294967295"/>
          </p:nvPr>
        </p:nvGraphicFramePr>
        <p:xfrm>
          <a:off x="5859463" y="3941763"/>
          <a:ext cx="3284537" cy="2189162"/>
        </p:xfrm>
        <a:graphic>
          <a:graphicData uri="http://schemas.openxmlformats.org/presentationml/2006/ole">
            <p:oleObj spid="_x0000_s1026" name="Формула" r:id="rId19" imgW="0" imgH="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71750" y="571500"/>
            <a:ext cx="33639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содержание</a:t>
            </a:r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5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4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5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5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45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5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5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45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WordArt 6">
            <a:hlinkClick r:id="" action="ppaction://hlinkshowjump?jump=previousslide"/>
          </p:cNvPr>
          <p:cNvSpPr>
            <a:spLocks noChangeArrowheads="1" noChangeShapeType="1" noTextEdit="1"/>
          </p:cNvSpPr>
          <p:nvPr/>
        </p:nvSpPr>
        <p:spPr bwMode="auto">
          <a:xfrm>
            <a:off x="642938" y="714375"/>
            <a:ext cx="8072437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latin typeface="Arial"/>
                <a:cs typeface="Arial"/>
              </a:rPr>
              <a:t>Соотношение между градусной и радианной мерами угла</a:t>
            </a: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1785938" y="2143125"/>
          <a:ext cx="6099175" cy="3194050"/>
        </p:xfrm>
        <a:graphic>
          <a:graphicData uri="http://schemas.openxmlformats.org/presentationml/2006/ole">
            <p:oleObj spid="_x0000_s2050" name="Формула" r:id="rId4" imgW="1600200" imgH="838080" progId="Equation.3">
              <p:embed/>
            </p:oleObj>
          </a:graphicData>
        </a:graphic>
      </p:graphicFrame>
      <p:sp>
        <p:nvSpPr>
          <p:cNvPr id="31755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7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071563" y="1285875"/>
          <a:ext cx="6786562" cy="4786313"/>
        </p:xfrm>
        <a:graphic>
          <a:graphicData uri="http://schemas.openxmlformats.org/presentationml/2006/ole">
            <p:oleObj spid="_x0000_s3074" name="Формула" r:id="rId3" imgW="1257120" imgH="2108160" progId="Equation.3">
              <p:embed/>
            </p:oleObj>
          </a:graphicData>
        </a:graphic>
      </p:graphicFrame>
      <p:sp>
        <p:nvSpPr>
          <p:cNvPr id="7476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5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Соотношения между функциями одного аргумента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77079" name="Group 27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524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Функция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he-I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sin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cos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tg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ctg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75" name="WordArt 7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7250" y="500063"/>
            <a:ext cx="8053388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6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Значения тригонометрических функций</a:t>
            </a:r>
          </a:p>
        </p:txBody>
      </p:sp>
      <p:graphicFrame>
        <p:nvGraphicFramePr>
          <p:cNvPr id="76944" name="Object 144"/>
          <p:cNvGraphicFramePr>
            <a:graphicFrameLocks noChangeAspect="1"/>
          </p:cNvGraphicFramePr>
          <p:nvPr/>
        </p:nvGraphicFramePr>
        <p:xfrm>
          <a:off x="2286000" y="1500188"/>
          <a:ext cx="671513" cy="1008062"/>
        </p:xfrm>
        <a:graphic>
          <a:graphicData uri="http://schemas.openxmlformats.org/presentationml/2006/ole">
            <p:oleObj spid="_x0000_s4098" name="Формула" r:id="rId5" imgW="164880" imgH="393480" progId="Equation.3">
              <p:embed/>
            </p:oleObj>
          </a:graphicData>
        </a:graphic>
      </p:graphicFrame>
      <p:graphicFrame>
        <p:nvGraphicFramePr>
          <p:cNvPr id="76948" name="Object 148"/>
          <p:cNvGraphicFramePr>
            <a:graphicFrameLocks noChangeAspect="1"/>
          </p:cNvGraphicFramePr>
          <p:nvPr/>
        </p:nvGraphicFramePr>
        <p:xfrm>
          <a:off x="3071813" y="1500188"/>
          <a:ext cx="719137" cy="1023937"/>
        </p:xfrm>
        <a:graphic>
          <a:graphicData uri="http://schemas.openxmlformats.org/presentationml/2006/ole">
            <p:oleObj spid="_x0000_s4099" name="Формула" r:id="rId6" imgW="164880" imgH="393480" progId="Equation.3">
              <p:embed/>
            </p:oleObj>
          </a:graphicData>
        </a:graphic>
      </p:graphicFrame>
      <p:graphicFrame>
        <p:nvGraphicFramePr>
          <p:cNvPr id="76952" name="Object 152"/>
          <p:cNvGraphicFramePr>
            <a:graphicFrameLocks noChangeAspect="1"/>
          </p:cNvGraphicFramePr>
          <p:nvPr/>
        </p:nvGraphicFramePr>
        <p:xfrm>
          <a:off x="3714750" y="1500188"/>
          <a:ext cx="804863" cy="1009650"/>
        </p:xfrm>
        <a:graphic>
          <a:graphicData uri="http://schemas.openxmlformats.org/presentationml/2006/ole">
            <p:oleObj spid="_x0000_s4100" name="Формула" r:id="rId7" imgW="164880" imgH="393480" progId="Equation.3">
              <p:embed/>
            </p:oleObj>
          </a:graphicData>
        </a:graphic>
      </p:graphicFrame>
      <p:graphicFrame>
        <p:nvGraphicFramePr>
          <p:cNvPr id="76956" name="Object 156"/>
          <p:cNvGraphicFramePr>
            <a:graphicFrameLocks noChangeAspect="1"/>
          </p:cNvGraphicFramePr>
          <p:nvPr/>
        </p:nvGraphicFramePr>
        <p:xfrm>
          <a:off x="4643438" y="1500188"/>
          <a:ext cx="671512" cy="1008062"/>
        </p:xfrm>
        <a:graphic>
          <a:graphicData uri="http://schemas.openxmlformats.org/presentationml/2006/ole">
            <p:oleObj spid="_x0000_s4101" name="Формула" r:id="rId8" imgW="164880" imgH="393480" progId="Equation.3">
              <p:embed/>
            </p:oleObj>
          </a:graphicData>
        </a:graphic>
      </p:graphicFrame>
      <p:graphicFrame>
        <p:nvGraphicFramePr>
          <p:cNvPr id="76960" name="Object 160"/>
          <p:cNvGraphicFramePr>
            <a:graphicFrameLocks noChangeAspect="1"/>
          </p:cNvGraphicFramePr>
          <p:nvPr/>
        </p:nvGraphicFramePr>
        <p:xfrm>
          <a:off x="7956550" y="1916113"/>
          <a:ext cx="649288" cy="519112"/>
        </p:xfrm>
        <a:graphic>
          <a:graphicData uri="http://schemas.openxmlformats.org/presentationml/2006/ole">
            <p:oleObj spid="_x0000_s4102" name="Формула" r:id="rId9" imgW="139680" imgH="139680" progId="Equation.3">
              <p:embed/>
            </p:oleObj>
          </a:graphicData>
        </a:graphic>
      </p:graphicFrame>
      <p:graphicFrame>
        <p:nvGraphicFramePr>
          <p:cNvPr id="76964" name="Object 164"/>
          <p:cNvGraphicFramePr>
            <a:graphicFrameLocks noChangeAspect="1"/>
          </p:cNvGraphicFramePr>
          <p:nvPr/>
        </p:nvGraphicFramePr>
        <p:xfrm>
          <a:off x="5429250" y="1571625"/>
          <a:ext cx="863600" cy="966788"/>
        </p:xfrm>
        <a:graphic>
          <a:graphicData uri="http://schemas.openxmlformats.org/presentationml/2006/ole">
            <p:oleObj spid="_x0000_s4103" name="Формула" r:id="rId10" imgW="253800" imgH="393480" progId="Equation.3">
              <p:embed/>
            </p:oleObj>
          </a:graphicData>
        </a:graphic>
      </p:graphicFrame>
      <p:graphicFrame>
        <p:nvGraphicFramePr>
          <p:cNvPr id="76968" name="Object 168"/>
          <p:cNvGraphicFramePr>
            <a:graphicFrameLocks noChangeAspect="1"/>
          </p:cNvGraphicFramePr>
          <p:nvPr/>
        </p:nvGraphicFramePr>
        <p:xfrm>
          <a:off x="6143625" y="1571625"/>
          <a:ext cx="785813" cy="969963"/>
        </p:xfrm>
        <a:graphic>
          <a:graphicData uri="http://schemas.openxmlformats.org/presentationml/2006/ole">
            <p:oleObj spid="_x0000_s4104" name="Формула" r:id="rId11" imgW="241200" imgH="393480" progId="Equation.3">
              <p:embed/>
            </p:oleObj>
          </a:graphicData>
        </a:graphic>
      </p:graphicFrame>
      <p:graphicFrame>
        <p:nvGraphicFramePr>
          <p:cNvPr id="76972" name="Object 172"/>
          <p:cNvGraphicFramePr>
            <a:graphicFrameLocks noChangeAspect="1"/>
          </p:cNvGraphicFramePr>
          <p:nvPr/>
        </p:nvGraphicFramePr>
        <p:xfrm>
          <a:off x="7072313" y="1643063"/>
          <a:ext cx="647700" cy="865187"/>
        </p:xfrm>
        <a:graphic>
          <a:graphicData uri="http://schemas.openxmlformats.org/presentationml/2006/ole">
            <p:oleObj spid="_x0000_s4105" name="Формула" r:id="rId12" imgW="241200" imgH="393480" progId="Equation.3">
              <p:embed/>
            </p:oleObj>
          </a:graphicData>
        </a:graphic>
      </p:graphicFrame>
      <p:graphicFrame>
        <p:nvGraphicFramePr>
          <p:cNvPr id="76992" name="Object 192"/>
          <p:cNvGraphicFramePr>
            <a:graphicFrameLocks noChangeAspect="1"/>
          </p:cNvGraphicFramePr>
          <p:nvPr/>
        </p:nvGraphicFramePr>
        <p:xfrm>
          <a:off x="2214563" y="2500313"/>
          <a:ext cx="576262" cy="936625"/>
        </p:xfrm>
        <a:graphic>
          <a:graphicData uri="http://schemas.openxmlformats.org/presentationml/2006/ole">
            <p:oleObj spid="_x0000_s4106" name="Формула" r:id="rId13" imgW="152280" imgH="393480" progId="Equation.3">
              <p:embed/>
            </p:oleObj>
          </a:graphicData>
        </a:graphic>
      </p:graphicFrame>
      <p:graphicFrame>
        <p:nvGraphicFramePr>
          <p:cNvPr id="76996" name="Object 196"/>
          <p:cNvGraphicFramePr>
            <a:graphicFrameLocks noChangeAspect="1"/>
          </p:cNvGraphicFramePr>
          <p:nvPr/>
        </p:nvGraphicFramePr>
        <p:xfrm>
          <a:off x="3000375" y="2500313"/>
          <a:ext cx="600075" cy="936625"/>
        </p:xfrm>
        <a:graphic>
          <a:graphicData uri="http://schemas.openxmlformats.org/presentationml/2006/ole">
            <p:oleObj spid="_x0000_s4107" name="Формула" r:id="rId14" imgW="266400" imgH="431640" progId="Equation.3">
              <p:embed/>
            </p:oleObj>
          </a:graphicData>
        </a:graphic>
      </p:graphicFrame>
      <p:graphicFrame>
        <p:nvGraphicFramePr>
          <p:cNvPr id="77000" name="Object 200"/>
          <p:cNvGraphicFramePr>
            <a:graphicFrameLocks noChangeAspect="1"/>
          </p:cNvGraphicFramePr>
          <p:nvPr/>
        </p:nvGraphicFramePr>
        <p:xfrm>
          <a:off x="3786188" y="2571750"/>
          <a:ext cx="815975" cy="863600"/>
        </p:xfrm>
        <a:graphic>
          <a:graphicData uri="http://schemas.openxmlformats.org/presentationml/2006/ole">
            <p:oleObj spid="_x0000_s4108" name="Формула" r:id="rId15" imgW="253800" imgH="431640" progId="Equation.3">
              <p:embed/>
            </p:oleObj>
          </a:graphicData>
        </a:graphic>
      </p:graphicFrame>
      <p:graphicFrame>
        <p:nvGraphicFramePr>
          <p:cNvPr id="77004" name="Object 204"/>
          <p:cNvGraphicFramePr>
            <a:graphicFrameLocks noChangeAspect="1"/>
          </p:cNvGraphicFramePr>
          <p:nvPr/>
        </p:nvGraphicFramePr>
        <p:xfrm>
          <a:off x="2143125" y="3429000"/>
          <a:ext cx="720725" cy="863600"/>
        </p:xfrm>
        <a:graphic>
          <a:graphicData uri="http://schemas.openxmlformats.org/presentationml/2006/ole">
            <p:oleObj spid="_x0000_s4109" name="Формула" r:id="rId16" imgW="253800" imgH="431640" progId="Equation.3">
              <p:embed/>
            </p:oleObj>
          </a:graphicData>
        </a:graphic>
      </p:graphicFrame>
      <p:graphicFrame>
        <p:nvGraphicFramePr>
          <p:cNvPr id="77008" name="Object 208"/>
          <p:cNvGraphicFramePr>
            <a:graphicFrameLocks noChangeAspect="1"/>
          </p:cNvGraphicFramePr>
          <p:nvPr/>
        </p:nvGraphicFramePr>
        <p:xfrm>
          <a:off x="2143125" y="4357688"/>
          <a:ext cx="744538" cy="865187"/>
        </p:xfrm>
        <a:graphic>
          <a:graphicData uri="http://schemas.openxmlformats.org/presentationml/2006/ole">
            <p:oleObj spid="_x0000_s4110" name="Формула" r:id="rId17" imgW="253800" imgH="431640" progId="Equation.3">
              <p:embed/>
            </p:oleObj>
          </a:graphicData>
        </a:graphic>
      </p:graphicFrame>
      <p:graphicFrame>
        <p:nvGraphicFramePr>
          <p:cNvPr id="77012" name="Object 212"/>
          <p:cNvGraphicFramePr>
            <a:graphicFrameLocks noChangeAspect="1"/>
          </p:cNvGraphicFramePr>
          <p:nvPr/>
        </p:nvGraphicFramePr>
        <p:xfrm>
          <a:off x="2124075" y="5445125"/>
          <a:ext cx="719138" cy="679450"/>
        </p:xfrm>
        <a:graphic>
          <a:graphicData uri="http://schemas.openxmlformats.org/presentationml/2006/ole">
            <p:oleObj spid="_x0000_s4111" name="Формула" r:id="rId18" imgW="228600" imgH="228600" progId="Equation.3">
              <p:embed/>
            </p:oleObj>
          </a:graphicData>
        </a:graphic>
      </p:graphicFrame>
      <p:graphicFrame>
        <p:nvGraphicFramePr>
          <p:cNvPr id="77016" name="Object 216"/>
          <p:cNvGraphicFramePr>
            <a:graphicFrameLocks noChangeAspect="1"/>
          </p:cNvGraphicFramePr>
          <p:nvPr/>
        </p:nvGraphicFramePr>
        <p:xfrm>
          <a:off x="2857500" y="3429000"/>
          <a:ext cx="887413" cy="935038"/>
        </p:xfrm>
        <a:graphic>
          <a:graphicData uri="http://schemas.openxmlformats.org/presentationml/2006/ole">
            <p:oleObj spid="_x0000_s4112" name="Формула" r:id="rId19" imgW="266400" imgH="431640" progId="Equation.3">
              <p:embed/>
            </p:oleObj>
          </a:graphicData>
        </a:graphic>
      </p:graphicFrame>
      <p:graphicFrame>
        <p:nvGraphicFramePr>
          <p:cNvPr id="77020" name="Object 220"/>
          <p:cNvGraphicFramePr>
            <a:graphicFrameLocks noChangeAspect="1"/>
          </p:cNvGraphicFramePr>
          <p:nvPr/>
        </p:nvGraphicFramePr>
        <p:xfrm>
          <a:off x="3924300" y="3644900"/>
          <a:ext cx="576263" cy="863600"/>
        </p:xfrm>
        <a:graphic>
          <a:graphicData uri="http://schemas.openxmlformats.org/presentationml/2006/ole">
            <p:oleObj spid="_x0000_s4113" name="Формула" r:id="rId20" imgW="152280" imgH="393480" progId="Equation.3">
              <p:embed/>
            </p:oleObj>
          </a:graphicData>
        </a:graphic>
      </p:graphicFrame>
      <p:graphicFrame>
        <p:nvGraphicFramePr>
          <p:cNvPr id="77024" name="Object 224"/>
          <p:cNvGraphicFramePr>
            <a:graphicFrameLocks noChangeAspect="1"/>
          </p:cNvGraphicFramePr>
          <p:nvPr/>
        </p:nvGraphicFramePr>
        <p:xfrm>
          <a:off x="3786188" y="4429125"/>
          <a:ext cx="671512" cy="736600"/>
        </p:xfrm>
        <a:graphic>
          <a:graphicData uri="http://schemas.openxmlformats.org/presentationml/2006/ole">
            <p:oleObj spid="_x0000_s4114" name="Формула" r:id="rId21" imgW="228600" imgH="228600" progId="Equation.3">
              <p:embed/>
            </p:oleObj>
          </a:graphicData>
        </a:graphic>
      </p:graphicFrame>
      <p:graphicFrame>
        <p:nvGraphicFramePr>
          <p:cNvPr id="77028" name="Object 228"/>
          <p:cNvGraphicFramePr>
            <a:graphicFrameLocks noChangeAspect="1"/>
          </p:cNvGraphicFramePr>
          <p:nvPr/>
        </p:nvGraphicFramePr>
        <p:xfrm>
          <a:off x="3779838" y="5373688"/>
          <a:ext cx="744537" cy="792162"/>
        </p:xfrm>
        <a:graphic>
          <a:graphicData uri="http://schemas.openxmlformats.org/presentationml/2006/ole">
            <p:oleObj spid="_x0000_s4115" name="Формула" r:id="rId22" imgW="253800" imgH="431640" progId="Equation.3">
              <p:embed/>
            </p:oleObj>
          </a:graphicData>
        </a:graphic>
      </p:graphicFrame>
      <p:graphicFrame>
        <p:nvGraphicFramePr>
          <p:cNvPr id="77032" name="Object 232"/>
          <p:cNvGraphicFramePr>
            <a:graphicFrameLocks noChangeAspect="1"/>
          </p:cNvGraphicFramePr>
          <p:nvPr/>
        </p:nvGraphicFramePr>
        <p:xfrm>
          <a:off x="5429250" y="2500313"/>
          <a:ext cx="720725" cy="936625"/>
        </p:xfrm>
        <a:graphic>
          <a:graphicData uri="http://schemas.openxmlformats.org/presentationml/2006/ole">
            <p:oleObj spid="_x0000_s4116" name="Формула" r:id="rId23" imgW="253800" imgH="431640" progId="Equation.3">
              <p:embed/>
            </p:oleObj>
          </a:graphicData>
        </a:graphic>
      </p:graphicFrame>
      <p:graphicFrame>
        <p:nvGraphicFramePr>
          <p:cNvPr id="77036" name="Object 236"/>
          <p:cNvGraphicFramePr>
            <a:graphicFrameLocks noChangeAspect="1"/>
          </p:cNvGraphicFramePr>
          <p:nvPr/>
        </p:nvGraphicFramePr>
        <p:xfrm>
          <a:off x="5435600" y="3573463"/>
          <a:ext cx="792163" cy="863600"/>
        </p:xfrm>
        <a:graphic>
          <a:graphicData uri="http://schemas.openxmlformats.org/presentationml/2006/ole">
            <p:oleObj spid="_x0000_s4117" name="Формула" r:id="rId24" imgW="253800" imgH="393480" progId="Equation.3">
              <p:embed/>
            </p:oleObj>
          </a:graphicData>
        </a:graphic>
      </p:graphicFrame>
      <p:graphicFrame>
        <p:nvGraphicFramePr>
          <p:cNvPr id="77040" name="Object 240"/>
          <p:cNvGraphicFramePr>
            <a:graphicFrameLocks noChangeAspect="1"/>
          </p:cNvGraphicFramePr>
          <p:nvPr/>
        </p:nvGraphicFramePr>
        <p:xfrm>
          <a:off x="5357813" y="4500563"/>
          <a:ext cx="792162" cy="647700"/>
        </p:xfrm>
        <a:graphic>
          <a:graphicData uri="http://schemas.openxmlformats.org/presentationml/2006/ole">
            <p:oleObj spid="_x0000_s4118" name="Формула" r:id="rId25" imgW="342720" imgH="228600" progId="Equation.3">
              <p:embed/>
            </p:oleObj>
          </a:graphicData>
        </a:graphic>
      </p:graphicFrame>
      <p:graphicFrame>
        <p:nvGraphicFramePr>
          <p:cNvPr id="77044" name="Object 244"/>
          <p:cNvGraphicFramePr>
            <a:graphicFrameLocks noChangeAspect="1"/>
          </p:cNvGraphicFramePr>
          <p:nvPr/>
        </p:nvGraphicFramePr>
        <p:xfrm>
          <a:off x="5435600" y="5373688"/>
          <a:ext cx="815975" cy="808037"/>
        </p:xfrm>
        <a:graphic>
          <a:graphicData uri="http://schemas.openxmlformats.org/presentationml/2006/ole">
            <p:oleObj spid="_x0000_s4119" name="Формула" r:id="rId26" imgW="368280" imgH="431640" progId="Equation.3">
              <p:embed/>
            </p:oleObj>
          </a:graphicData>
        </a:graphic>
      </p:graphicFrame>
      <p:graphicFrame>
        <p:nvGraphicFramePr>
          <p:cNvPr id="77048" name="Object 248"/>
          <p:cNvGraphicFramePr>
            <a:graphicFrameLocks noChangeAspect="1"/>
          </p:cNvGraphicFramePr>
          <p:nvPr/>
        </p:nvGraphicFramePr>
        <p:xfrm>
          <a:off x="6357938" y="2500313"/>
          <a:ext cx="600075" cy="952500"/>
        </p:xfrm>
        <a:graphic>
          <a:graphicData uri="http://schemas.openxmlformats.org/presentationml/2006/ole">
            <p:oleObj spid="_x0000_s4120" name="Формула" r:id="rId27" imgW="266400" imgH="431640" progId="Equation.3">
              <p:embed/>
            </p:oleObj>
          </a:graphicData>
        </a:graphic>
      </p:graphicFrame>
      <p:graphicFrame>
        <p:nvGraphicFramePr>
          <p:cNvPr id="77052" name="Object 252"/>
          <p:cNvGraphicFramePr>
            <a:graphicFrameLocks noChangeAspect="1"/>
          </p:cNvGraphicFramePr>
          <p:nvPr/>
        </p:nvGraphicFramePr>
        <p:xfrm>
          <a:off x="6227763" y="3573463"/>
          <a:ext cx="792162" cy="863600"/>
        </p:xfrm>
        <a:graphic>
          <a:graphicData uri="http://schemas.openxmlformats.org/presentationml/2006/ole">
            <p:oleObj spid="_x0000_s4121" name="Формула" r:id="rId28" imgW="368280" imgH="431640" progId="Equation.3">
              <p:embed/>
            </p:oleObj>
          </a:graphicData>
        </a:graphic>
      </p:graphicFrame>
      <p:graphicFrame>
        <p:nvGraphicFramePr>
          <p:cNvPr id="77056" name="Object 256"/>
          <p:cNvGraphicFramePr>
            <a:graphicFrameLocks noChangeAspect="1"/>
          </p:cNvGraphicFramePr>
          <p:nvPr/>
        </p:nvGraphicFramePr>
        <p:xfrm>
          <a:off x="7143750" y="2571750"/>
          <a:ext cx="671513" cy="936625"/>
        </p:xfrm>
        <a:graphic>
          <a:graphicData uri="http://schemas.openxmlformats.org/presentationml/2006/ole">
            <p:oleObj spid="_x0000_s4122" name="Формула" r:id="rId29" imgW="152280" imgH="393480" progId="Equation.3">
              <p:embed/>
            </p:oleObj>
          </a:graphicData>
        </a:graphic>
      </p:graphicFrame>
      <p:graphicFrame>
        <p:nvGraphicFramePr>
          <p:cNvPr id="77060" name="Object 260"/>
          <p:cNvGraphicFramePr>
            <a:graphicFrameLocks noChangeAspect="1"/>
          </p:cNvGraphicFramePr>
          <p:nvPr/>
        </p:nvGraphicFramePr>
        <p:xfrm>
          <a:off x="7072313" y="3500438"/>
          <a:ext cx="671512" cy="792162"/>
        </p:xfrm>
        <a:graphic>
          <a:graphicData uri="http://schemas.openxmlformats.org/presentationml/2006/ole">
            <p:oleObj spid="_x0000_s4123" name="Формула" r:id="rId30" imgW="368280" imgH="431640" progId="Equation.3">
              <p:embed/>
            </p:oleObj>
          </a:graphicData>
        </a:graphic>
      </p:graphicFrame>
      <p:graphicFrame>
        <p:nvGraphicFramePr>
          <p:cNvPr id="77064" name="Object 264"/>
          <p:cNvGraphicFramePr>
            <a:graphicFrameLocks noChangeAspect="1"/>
          </p:cNvGraphicFramePr>
          <p:nvPr/>
        </p:nvGraphicFramePr>
        <p:xfrm>
          <a:off x="7000875" y="4357688"/>
          <a:ext cx="815975" cy="952500"/>
        </p:xfrm>
        <a:graphic>
          <a:graphicData uri="http://schemas.openxmlformats.org/presentationml/2006/ole">
            <p:oleObj spid="_x0000_s4124" name="Формула" r:id="rId31" imgW="368280" imgH="431640" progId="Equation.3">
              <p:embed/>
            </p:oleObj>
          </a:graphicData>
        </a:graphic>
      </p:graphicFrame>
      <p:graphicFrame>
        <p:nvGraphicFramePr>
          <p:cNvPr id="77068" name="Object 268"/>
          <p:cNvGraphicFramePr>
            <a:graphicFrameLocks noChangeAspect="1"/>
          </p:cNvGraphicFramePr>
          <p:nvPr/>
        </p:nvGraphicFramePr>
        <p:xfrm>
          <a:off x="7092950" y="5516563"/>
          <a:ext cx="647700" cy="576262"/>
        </p:xfrm>
        <a:graphic>
          <a:graphicData uri="http://schemas.openxmlformats.org/presentationml/2006/ole">
            <p:oleObj spid="_x0000_s4125" name="Формула" r:id="rId32" imgW="342720" imgH="228600" progId="Equation.3">
              <p:embed/>
            </p:oleObj>
          </a:graphicData>
        </a:graphic>
      </p:graphicFrame>
      <p:sp>
        <p:nvSpPr>
          <p:cNvPr id="77073" name="AutoShape 27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7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7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7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7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7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7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7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7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7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7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7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7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7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7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7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7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7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7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7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7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7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7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1500" y="357188"/>
            <a:ext cx="83724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5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Функции двойного и тройного аргументов</a:t>
            </a: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2000250" y="1357313"/>
          <a:ext cx="4535488" cy="5113337"/>
        </p:xfrm>
        <a:graphic>
          <a:graphicData uri="http://schemas.openxmlformats.org/presentationml/2006/ole">
            <p:oleObj spid="_x0000_s5122" name="Формула" r:id="rId5" imgW="1739880" imgH="1854000" progId="Equation.3">
              <p:embed/>
            </p:oleObj>
          </a:graphicData>
        </a:graphic>
      </p:graphicFrame>
      <p:sp>
        <p:nvSpPr>
          <p:cNvPr id="7988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4375" y="571500"/>
            <a:ext cx="7500938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Формулы сложения</a:t>
            </a:r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785938" y="1571625"/>
          <a:ext cx="5307012" cy="4076700"/>
        </p:xfrm>
        <a:graphic>
          <a:graphicData uri="http://schemas.openxmlformats.org/presentationml/2006/ole">
            <p:oleObj spid="_x0000_s6146" name="Формула" r:id="rId5" imgW="2527200" imgH="1777680" progId="Equation.3">
              <p:embed/>
            </p:oleObj>
          </a:graphicData>
        </a:graphic>
      </p:graphicFrame>
      <p:sp>
        <p:nvSpPr>
          <p:cNvPr id="7783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5813" y="214313"/>
            <a:ext cx="7858125" cy="72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Формулы приведения</a:t>
            </a:r>
          </a:p>
        </p:txBody>
      </p:sp>
      <p:sp>
        <p:nvSpPr>
          <p:cNvPr id="7184" name="Rectangle 129"/>
          <p:cNvSpPr>
            <a:spLocks noGrp="1" noChangeArrowheads="1"/>
          </p:cNvSpPr>
          <p:nvPr>
            <p:ph type="title"/>
          </p:nvPr>
        </p:nvSpPr>
        <p:spPr>
          <a:xfrm>
            <a:off x="3995738" y="277813"/>
            <a:ext cx="4691062" cy="1139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78991" name="Group 143"/>
          <p:cNvGraphicFramePr>
            <a:graphicFrameLocks noGrp="1"/>
          </p:cNvGraphicFramePr>
          <p:nvPr>
            <p:ph idx="1"/>
          </p:nvPr>
        </p:nvGraphicFramePr>
        <p:xfrm>
          <a:off x="785813" y="1000125"/>
          <a:ext cx="7397750" cy="5445125"/>
        </p:xfrm>
        <a:graphic>
          <a:graphicData uri="http://schemas.openxmlformats.org/drawingml/2006/table">
            <a:tbl>
              <a:tblPr/>
              <a:tblGrid>
                <a:gridCol w="1479863"/>
                <a:gridCol w="1479863"/>
                <a:gridCol w="1478325"/>
                <a:gridCol w="1479863"/>
                <a:gridCol w="147986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sin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cos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-sin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cos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-tg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-ctg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sin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-cos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-tg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-ctg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-sin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cos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cos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sin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cos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-sin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-ctg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-tg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-cos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sin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ctg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-cos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-sin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-ctg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tg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973" name="Object 125"/>
          <p:cNvGraphicFramePr>
            <a:graphicFrameLocks noChangeAspect="1"/>
          </p:cNvGraphicFramePr>
          <p:nvPr>
            <p:ph sz="half" idx="4294967295"/>
          </p:nvPr>
        </p:nvGraphicFramePr>
        <p:xfrm>
          <a:off x="785813" y="5715000"/>
          <a:ext cx="1428750" cy="714375"/>
        </p:xfrm>
        <a:graphic>
          <a:graphicData uri="http://schemas.openxmlformats.org/presentationml/2006/ole">
            <p:oleObj spid="_x0000_s7170" name="Формула" r:id="rId5" imgW="482400" imgH="393480" progId="Equation.3">
              <p:embed/>
            </p:oleObj>
          </a:graphicData>
        </a:graphic>
      </p:graphicFrame>
      <p:graphicFrame>
        <p:nvGraphicFramePr>
          <p:cNvPr id="78916" name="Object 68"/>
          <p:cNvGraphicFramePr>
            <a:graphicFrameLocks noChangeAspect="1"/>
          </p:cNvGraphicFramePr>
          <p:nvPr/>
        </p:nvGraphicFramePr>
        <p:xfrm>
          <a:off x="1285875" y="1143000"/>
          <a:ext cx="576263" cy="503238"/>
        </p:xfrm>
        <a:graphic>
          <a:graphicData uri="http://schemas.openxmlformats.org/presentationml/2006/ole">
            <p:oleObj spid="_x0000_s7171" name="Формула" r:id="rId6" imgW="139680" imgH="164880" progId="Equation.3">
              <p:embed/>
            </p:oleObj>
          </a:graphicData>
        </a:graphic>
      </p:graphicFrame>
      <p:graphicFrame>
        <p:nvGraphicFramePr>
          <p:cNvPr id="78920" name="Object 72"/>
          <p:cNvGraphicFramePr>
            <a:graphicFrameLocks noChangeAspect="1"/>
          </p:cNvGraphicFramePr>
          <p:nvPr/>
        </p:nvGraphicFramePr>
        <p:xfrm>
          <a:off x="2571750" y="1071563"/>
          <a:ext cx="887413" cy="592137"/>
        </p:xfrm>
        <a:graphic>
          <a:graphicData uri="http://schemas.openxmlformats.org/presentationml/2006/ole">
            <p:oleObj spid="_x0000_s7172" name="Формула" r:id="rId7" imgW="342720" imgH="203040" progId="Equation.3">
              <p:embed/>
            </p:oleObj>
          </a:graphicData>
        </a:graphic>
      </p:graphicFrame>
      <p:graphicFrame>
        <p:nvGraphicFramePr>
          <p:cNvPr id="78928" name="Object 80"/>
          <p:cNvGraphicFramePr>
            <a:graphicFrameLocks noChangeAspect="1"/>
          </p:cNvGraphicFramePr>
          <p:nvPr/>
        </p:nvGraphicFramePr>
        <p:xfrm>
          <a:off x="4071938" y="1071563"/>
          <a:ext cx="1008062" cy="504825"/>
        </p:xfrm>
        <a:graphic>
          <a:graphicData uri="http://schemas.openxmlformats.org/presentationml/2006/ole">
            <p:oleObj spid="_x0000_s7173" name="Формула" r:id="rId8" imgW="355320" imgH="164880" progId="Equation.3">
              <p:embed/>
            </p:oleObj>
          </a:graphicData>
        </a:graphic>
      </p:graphicFrame>
      <p:graphicFrame>
        <p:nvGraphicFramePr>
          <p:cNvPr id="78932" name="Object 84"/>
          <p:cNvGraphicFramePr>
            <a:graphicFrameLocks noChangeAspect="1"/>
          </p:cNvGraphicFramePr>
          <p:nvPr/>
        </p:nvGraphicFramePr>
        <p:xfrm>
          <a:off x="5572125" y="1071563"/>
          <a:ext cx="935038" cy="592137"/>
        </p:xfrm>
        <a:graphic>
          <a:graphicData uri="http://schemas.openxmlformats.org/presentationml/2006/ole">
            <p:oleObj spid="_x0000_s7174" name="Формула" r:id="rId9" imgW="266400" imgH="177480" progId="Equation.3">
              <p:embed/>
            </p:oleObj>
          </a:graphicData>
        </a:graphic>
      </p:graphicFrame>
      <p:graphicFrame>
        <p:nvGraphicFramePr>
          <p:cNvPr id="78936" name="Object 88"/>
          <p:cNvGraphicFramePr>
            <a:graphicFrameLocks noChangeAspect="1"/>
          </p:cNvGraphicFramePr>
          <p:nvPr/>
        </p:nvGraphicFramePr>
        <p:xfrm>
          <a:off x="7000875" y="1071563"/>
          <a:ext cx="1081088" cy="576262"/>
        </p:xfrm>
        <a:graphic>
          <a:graphicData uri="http://schemas.openxmlformats.org/presentationml/2006/ole">
            <p:oleObj spid="_x0000_s7175" name="Формула" r:id="rId10" imgW="330120" imgH="177480" progId="Equation.3">
              <p:embed/>
            </p:oleObj>
          </a:graphicData>
        </a:graphic>
      </p:graphicFrame>
      <p:graphicFrame>
        <p:nvGraphicFramePr>
          <p:cNvPr id="78940" name="Object 92"/>
          <p:cNvGraphicFramePr>
            <a:graphicFrameLocks noChangeAspect="1"/>
          </p:cNvGraphicFramePr>
          <p:nvPr/>
        </p:nvGraphicFramePr>
        <p:xfrm>
          <a:off x="857250" y="1714500"/>
          <a:ext cx="1368425" cy="431800"/>
        </p:xfrm>
        <a:graphic>
          <a:graphicData uri="http://schemas.openxmlformats.org/presentationml/2006/ole">
            <p:oleObj spid="_x0000_s7176" name="Формула" r:id="rId11" imgW="507960" imgH="177480" progId="Equation.3">
              <p:embed/>
            </p:oleObj>
          </a:graphicData>
        </a:graphic>
      </p:graphicFrame>
      <p:graphicFrame>
        <p:nvGraphicFramePr>
          <p:cNvPr id="78944" name="Object 96"/>
          <p:cNvGraphicFramePr>
            <a:graphicFrameLocks noChangeAspect="1"/>
          </p:cNvGraphicFramePr>
          <p:nvPr/>
        </p:nvGraphicFramePr>
        <p:xfrm>
          <a:off x="1143000" y="2262188"/>
          <a:ext cx="642938" cy="400050"/>
        </p:xfrm>
        <a:graphic>
          <a:graphicData uri="http://schemas.openxmlformats.org/presentationml/2006/ole">
            <p:oleObj spid="_x0000_s7177" name="Формула" r:id="rId12" imgW="253800" imgH="139680" progId="Equation.3">
              <p:embed/>
            </p:oleObj>
          </a:graphicData>
        </a:graphic>
      </p:graphicFrame>
      <p:graphicFrame>
        <p:nvGraphicFramePr>
          <p:cNvPr id="78948" name="Object 100"/>
          <p:cNvGraphicFramePr>
            <a:graphicFrameLocks noChangeAspect="1"/>
          </p:cNvGraphicFramePr>
          <p:nvPr/>
        </p:nvGraphicFramePr>
        <p:xfrm>
          <a:off x="1143000" y="2786063"/>
          <a:ext cx="960438" cy="447675"/>
        </p:xfrm>
        <a:graphic>
          <a:graphicData uri="http://schemas.openxmlformats.org/presentationml/2006/ole">
            <p:oleObj spid="_x0000_s7178" name="Формула" r:id="rId13" imgW="380880" imgH="139680" progId="Equation.3">
              <p:embed/>
            </p:oleObj>
          </a:graphicData>
        </a:graphic>
      </p:graphicFrame>
      <p:graphicFrame>
        <p:nvGraphicFramePr>
          <p:cNvPr id="78952" name="Object 104"/>
          <p:cNvGraphicFramePr>
            <a:graphicFrameLocks noChangeAspect="1"/>
          </p:cNvGraphicFramePr>
          <p:nvPr/>
        </p:nvGraphicFramePr>
        <p:xfrm>
          <a:off x="1143000" y="3303588"/>
          <a:ext cx="928688" cy="501650"/>
        </p:xfrm>
        <a:graphic>
          <a:graphicData uri="http://schemas.openxmlformats.org/presentationml/2006/ole">
            <p:oleObj spid="_x0000_s7179" name="Формула" r:id="rId14" imgW="380880" imgH="152280" progId="Equation.3">
              <p:embed/>
            </p:oleObj>
          </a:graphicData>
        </a:graphic>
      </p:graphicFrame>
      <p:graphicFrame>
        <p:nvGraphicFramePr>
          <p:cNvPr id="78956" name="Object 108"/>
          <p:cNvGraphicFramePr>
            <a:graphicFrameLocks noChangeAspect="1"/>
          </p:cNvGraphicFramePr>
          <p:nvPr/>
        </p:nvGraphicFramePr>
        <p:xfrm>
          <a:off x="817563" y="3714750"/>
          <a:ext cx="1539875" cy="600075"/>
        </p:xfrm>
        <a:graphic>
          <a:graphicData uri="http://schemas.openxmlformats.org/presentationml/2006/ole">
            <p:oleObj spid="_x0000_s7180" name="Формула" r:id="rId15" imgW="406080" imgH="393480" progId="Equation.3">
              <p:embed/>
            </p:oleObj>
          </a:graphicData>
        </a:graphic>
      </p:graphicFrame>
      <p:graphicFrame>
        <p:nvGraphicFramePr>
          <p:cNvPr id="78960" name="Object 112"/>
          <p:cNvGraphicFramePr>
            <a:graphicFrameLocks noChangeAspect="1"/>
          </p:cNvGraphicFramePr>
          <p:nvPr/>
        </p:nvGraphicFramePr>
        <p:xfrm>
          <a:off x="857250" y="4357688"/>
          <a:ext cx="1500188" cy="642937"/>
        </p:xfrm>
        <a:graphic>
          <a:graphicData uri="http://schemas.openxmlformats.org/presentationml/2006/ole">
            <p:oleObj spid="_x0000_s7181" name="Формула" r:id="rId16" imgW="406080" imgH="393480" progId="Equation.3">
              <p:embed/>
            </p:oleObj>
          </a:graphicData>
        </a:graphic>
      </p:graphicFrame>
      <p:graphicFrame>
        <p:nvGraphicFramePr>
          <p:cNvPr id="78980" name="Object 132"/>
          <p:cNvGraphicFramePr>
            <a:graphicFrameLocks noChangeAspect="1"/>
          </p:cNvGraphicFramePr>
          <p:nvPr/>
        </p:nvGraphicFramePr>
        <p:xfrm>
          <a:off x="785813" y="5000625"/>
          <a:ext cx="1503362" cy="714375"/>
        </p:xfrm>
        <a:graphic>
          <a:graphicData uri="http://schemas.openxmlformats.org/presentationml/2006/ole">
            <p:oleObj spid="_x0000_s7182" name="Формула" r:id="rId17" imgW="469800" imgH="393480" progId="Equation.3">
              <p:embed/>
            </p:oleObj>
          </a:graphicData>
        </a:graphic>
      </p:graphicFrame>
      <p:sp>
        <p:nvSpPr>
          <p:cNvPr id="78985" name="AutoShape 13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8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8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WordArt 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0063" y="214313"/>
            <a:ext cx="84296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4B9F5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Функции половинного аргумента</a:t>
            </a: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2071688" y="1000125"/>
          <a:ext cx="5072062" cy="5324475"/>
        </p:xfrm>
        <a:graphic>
          <a:graphicData uri="http://schemas.openxmlformats.org/presentationml/2006/ole">
            <p:oleObj spid="_x0000_s8194" name="Формула" r:id="rId4" imgW="1409400" imgH="2171520" progId="Equation.3">
              <p:embed/>
            </p:oleObj>
          </a:graphicData>
        </a:graphic>
      </p:graphicFrame>
      <p:sp>
        <p:nvSpPr>
          <p:cNvPr id="8090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84212" cy="6111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theme/theme1.xml><?xml version="1.0" encoding="utf-8"?>
<a:theme xmlns:a="http://schemas.openxmlformats.org/drawingml/2006/main" name="Край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341</Words>
  <Application>Microsoft Office PowerPoint</Application>
  <PresentationFormat>Экран (4:3)</PresentationFormat>
  <Paragraphs>134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Garamond</vt:lpstr>
      <vt:lpstr>Wingdings</vt:lpstr>
      <vt:lpstr>Calibri</vt:lpstr>
      <vt:lpstr>Verdana</vt:lpstr>
      <vt:lpstr>Times New Roman</vt:lpstr>
      <vt:lpstr>Край</vt:lpstr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Слайд 16</vt:lpstr>
    </vt:vector>
  </TitlesOfParts>
  <Company>Логово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Batmen and Robin</dc:creator>
  <cp:lastModifiedBy>Your User Name</cp:lastModifiedBy>
  <cp:revision>22</cp:revision>
  <dcterms:created xsi:type="dcterms:W3CDTF">2006-04-23T09:57:57Z</dcterms:created>
  <dcterms:modified xsi:type="dcterms:W3CDTF">2012-02-01T20:37:24Z</dcterms:modified>
</cp:coreProperties>
</file>