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3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84" autoAdjust="0"/>
  </p:normalViewPr>
  <p:slideViewPr>
    <p:cSldViewPr>
      <p:cViewPr>
        <p:scale>
          <a:sx n="46" d="100"/>
          <a:sy n="46" d="100"/>
        </p:scale>
        <p:origin x="-56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Формулы приведения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373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9001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cos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ctg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85852" y="2071678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85984" y="2071678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286776" y="2143116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14678" y="2071678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214810" y="2143116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86380" y="2071678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86512" y="2143116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IV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215206" y="2143116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IV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7036579" y="3714752"/>
            <a:ext cx="4214842" cy="5000660"/>
            <a:chOff x="528" y="-203"/>
            <a:chExt cx="3572" cy="4176"/>
          </a:xfrm>
        </p:grpSpPr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528" y="-203"/>
              <a:ext cx="3572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 smtClean="0"/>
                <a:t>                                 </a:t>
              </a:r>
              <a:r>
                <a:rPr lang="ru-RU" sz="2000" dirty="0" smtClean="0"/>
                <a:t>                   </a:t>
              </a: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/>
                <a:t>   </a:t>
              </a:r>
              <a:r>
                <a:rPr lang="ru-RU" sz="2000" dirty="0" smtClean="0"/>
                <a:t>  </a:t>
              </a:r>
              <a:endParaRPr lang="ru-RU" sz="2000" dirty="0"/>
            </a:p>
          </p:txBody>
        </p: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640" y="477"/>
              <a:ext cx="1546" cy="1692"/>
              <a:chOff x="3135" y="10260"/>
              <a:chExt cx="2205" cy="2430"/>
            </a:xfrm>
          </p:grpSpPr>
          <p:sp>
            <p:nvSpPr>
              <p:cNvPr id="30" name="Oval 7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4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AutoShape 8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AutoShape 9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2880" y="864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3312" y="1296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35"/>
            <p:cNvSpPr txBox="1">
              <a:spLocks noChangeArrowheads="1"/>
            </p:cNvSpPr>
            <p:nvPr/>
          </p:nvSpPr>
          <p:spPr bwMode="auto">
            <a:xfrm>
              <a:off x="2928" y="3264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1056" y="3360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1488" y="920"/>
              <a:ext cx="157" cy="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39"/>
            <p:cNvSpPr txBox="1">
              <a:spLocks noChangeArrowheads="1"/>
            </p:cNvSpPr>
            <p:nvPr/>
          </p:nvSpPr>
          <p:spPr bwMode="auto">
            <a:xfrm>
              <a:off x="1048" y="929"/>
              <a:ext cx="157" cy="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2880" y="1296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1488" y="1344"/>
              <a:ext cx="157" cy="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1056" y="1344"/>
              <a:ext cx="157" cy="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43"/>
            <p:cNvSpPr txBox="1">
              <a:spLocks noChangeArrowheads="1"/>
            </p:cNvSpPr>
            <p:nvPr/>
          </p:nvSpPr>
          <p:spPr bwMode="auto">
            <a:xfrm>
              <a:off x="1056" y="2880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7" name="Text Box 44"/>
            <p:cNvSpPr txBox="1">
              <a:spLocks noChangeArrowheads="1"/>
            </p:cNvSpPr>
            <p:nvPr/>
          </p:nvSpPr>
          <p:spPr bwMode="auto">
            <a:xfrm>
              <a:off x="1488" y="3312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8" name="Text Box 45"/>
            <p:cNvSpPr txBox="1">
              <a:spLocks noChangeArrowheads="1"/>
            </p:cNvSpPr>
            <p:nvPr/>
          </p:nvSpPr>
          <p:spPr bwMode="auto">
            <a:xfrm>
              <a:off x="3312" y="3264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9" name="Text Box 46"/>
            <p:cNvSpPr txBox="1">
              <a:spLocks noChangeArrowheads="1"/>
            </p:cNvSpPr>
            <p:nvPr/>
          </p:nvSpPr>
          <p:spPr bwMode="auto">
            <a:xfrm>
              <a:off x="2880" y="2832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33" name="Овал 32"/>
          <p:cNvSpPr/>
          <p:nvPr/>
        </p:nvSpPr>
        <p:spPr>
          <a:xfrm>
            <a:off x="8215338" y="4786322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7429520" y="4786322"/>
            <a:ext cx="571504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7286644" y="5643578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III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8143900" y="5715016"/>
            <a:ext cx="714380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IV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правой части формулы ставится тот знак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    </a:t>
            </a:r>
            <a:r>
              <a:rPr lang="ru-RU" dirty="0" smtClean="0"/>
              <a:t>который имеет левая часть при условии</a:t>
            </a: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                   0&lt;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&lt;</a:t>
            </a:r>
            <a:r>
              <a:rPr lang="en-US" dirty="0" smtClean="0">
                <a:latin typeface="Times New Roman"/>
                <a:cs typeface="Times New Roman"/>
              </a:rPr>
              <a:t>                            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357554" y="2714620"/>
          <a:ext cx="492128" cy="685804"/>
        </p:xfrm>
        <a:graphic>
          <a:graphicData uri="http://schemas.openxmlformats.org/presentationml/2006/ole">
            <p:oleObj spid="_x0000_s1026" name="Equation" r:id="rId3" imgW="126720" imgH="228600" progId="Equation.DSMT4">
              <p:embed/>
            </p:oleObj>
          </a:graphicData>
        </a:graphic>
      </p:graphicFrame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6572264" y="1857340"/>
            <a:ext cx="4214842" cy="5000660"/>
            <a:chOff x="528" y="-203"/>
            <a:chExt cx="3572" cy="4176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-203"/>
              <a:ext cx="3572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 smtClean="0"/>
                <a:t>                                 </a:t>
              </a:r>
              <a:r>
                <a:rPr lang="ru-RU" sz="2000" dirty="0" smtClean="0"/>
                <a:t>                   </a:t>
              </a: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/>
                <a:t>   </a:t>
              </a:r>
              <a:r>
                <a:rPr lang="ru-RU" sz="2000" dirty="0" smtClean="0"/>
                <a:t>  </a:t>
              </a:r>
              <a:endParaRPr lang="ru-RU" sz="2000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640" y="477"/>
              <a:ext cx="1546" cy="1692"/>
              <a:chOff x="3135" y="10260"/>
              <a:chExt cx="2205" cy="2430"/>
            </a:xfrm>
          </p:grpSpPr>
          <p:sp>
            <p:nvSpPr>
              <p:cNvPr id="37" name="Oval 7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4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" name="AutoShape 8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9" name="AutoShape 9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2880" y="864"/>
              <a:ext cx="978" cy="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auto">
            <a:xfrm>
              <a:off x="3312" y="1296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2928" y="3264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1056" y="3360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1488" y="92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1048" y="929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2880" y="1296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1488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056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1056" y="2880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1488" y="3312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3312" y="3264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7" name="Text Box 46"/>
            <p:cNvSpPr txBox="1">
              <a:spLocks noChangeArrowheads="1"/>
            </p:cNvSpPr>
            <p:nvPr/>
          </p:nvSpPr>
          <p:spPr bwMode="auto">
            <a:xfrm>
              <a:off x="2880" y="2832"/>
              <a:ext cx="116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aphicFrame>
        <p:nvGraphicFramePr>
          <p:cNvPr id="40" name="Содержимое 3"/>
          <p:cNvGraphicFramePr>
            <a:graphicFrameLocks/>
          </p:cNvGraphicFramePr>
          <p:nvPr/>
        </p:nvGraphicFramePr>
        <p:xfrm>
          <a:off x="0" y="5000636"/>
          <a:ext cx="9144000" cy="141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7096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6500826" y="3000372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sin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Проверили свои записи: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354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7096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ru-RU" sz="3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+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+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+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+</a:t>
                      </a:r>
                      <a:endParaRPr lang="ru-RU" sz="3200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6308725" y="3543300"/>
            <a:ext cx="5670550" cy="6629400"/>
            <a:chOff x="528" y="112"/>
            <a:chExt cx="3572" cy="4176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28" y="112"/>
              <a:ext cx="3572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 smtClean="0"/>
                <a:t>                                 </a:t>
              </a:r>
              <a:r>
                <a:rPr lang="ru-RU" sz="2000" dirty="0" smtClean="0"/>
                <a:t>                   </a:t>
              </a: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>
                <a:defRPr/>
              </a:pPr>
              <a:endParaRPr lang="ru-RU" sz="2000" dirty="0"/>
            </a:p>
            <a:p>
              <a:pPr algn="l">
                <a:defRPr/>
              </a:pPr>
              <a:endParaRPr lang="en-US" sz="2000" dirty="0"/>
            </a:p>
            <a:p>
              <a:pPr algn="l">
                <a:defRPr/>
              </a:pPr>
              <a:r>
                <a:rPr lang="en-US" sz="2000" dirty="0"/>
                <a:t>    </a:t>
              </a:r>
              <a:r>
                <a:rPr lang="en-US" sz="2000" dirty="0" err="1"/>
                <a:t>tg</a:t>
              </a:r>
              <a:r>
                <a:rPr lang="en-US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dirty="0"/>
                <a:t>a</a:t>
              </a:r>
              <a:r>
                <a:rPr lang="ru-RU" sz="2000" dirty="0"/>
                <a:t>                             </a:t>
              </a:r>
              <a:r>
                <a:rPr lang="en-US" sz="2000" dirty="0"/>
                <a:t>  </a:t>
              </a:r>
              <a:r>
                <a:rPr lang="ru-RU" sz="2000" dirty="0"/>
                <a:t>  </a:t>
              </a:r>
              <a:r>
                <a:rPr lang="en-US" sz="2000" dirty="0"/>
                <a:t>  </a:t>
              </a:r>
              <a:r>
                <a:rPr lang="en-US" sz="2000" dirty="0" err="1"/>
                <a:t>ctg</a:t>
              </a:r>
              <a:r>
                <a:rPr lang="en-US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dirty="0"/>
                <a:t>a</a:t>
              </a:r>
              <a:r>
                <a:rPr lang="ru-RU" sz="2000" dirty="0"/>
                <a:t>          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640" y="477"/>
              <a:ext cx="1546" cy="1692"/>
              <a:chOff x="3135" y="10260"/>
              <a:chExt cx="2205" cy="2430"/>
            </a:xfrm>
          </p:grpSpPr>
          <p:sp>
            <p:nvSpPr>
              <p:cNvPr id="36" name="Oval 7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4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7" name="AutoShape 8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" name="AutoShape 9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2459" y="415"/>
              <a:ext cx="1546" cy="1692"/>
              <a:chOff x="3135" y="10260"/>
              <a:chExt cx="2205" cy="2430"/>
            </a:xfrm>
          </p:grpSpPr>
          <p:sp>
            <p:nvSpPr>
              <p:cNvPr id="33" name="Oval 11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4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4" name="AutoShape 12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" name="AutoShape 13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640" y="2451"/>
              <a:ext cx="1546" cy="1691"/>
              <a:chOff x="3135" y="10260"/>
              <a:chExt cx="2205" cy="2430"/>
            </a:xfrm>
          </p:grpSpPr>
          <p:sp>
            <p:nvSpPr>
              <p:cNvPr id="30" name="Oval 15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AutoShape 16"/>
              <p:cNvSpPr>
                <a:spLocks noChangeShapeType="1"/>
              </p:cNvSpPr>
              <p:nvPr/>
            </p:nvSpPr>
            <p:spPr bwMode="auto">
              <a:xfrm>
                <a:off x="3135" y="11446"/>
                <a:ext cx="22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AutoShape 17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2459" y="2388"/>
              <a:ext cx="1546" cy="1691"/>
              <a:chOff x="3135" y="10260"/>
              <a:chExt cx="2205" cy="2430"/>
            </a:xfrm>
          </p:grpSpPr>
          <p:sp>
            <p:nvSpPr>
              <p:cNvPr id="27" name="Oval 19"/>
              <p:cNvSpPr>
                <a:spLocks noChangeArrowheads="1"/>
              </p:cNvSpPr>
              <p:nvPr/>
            </p:nvSpPr>
            <p:spPr bwMode="auto">
              <a:xfrm>
                <a:off x="3494" y="10695"/>
                <a:ext cx="1499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AutoShape 20"/>
              <p:cNvSpPr>
                <a:spLocks noChangeShapeType="1"/>
              </p:cNvSpPr>
              <p:nvPr/>
            </p:nvSpPr>
            <p:spPr bwMode="auto">
              <a:xfrm>
                <a:off x="3135" y="11446"/>
                <a:ext cx="22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AutoShape 21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2880" y="86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3312" y="1296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3312" y="864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3312" y="2832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2928" y="3264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6" name="Text Box 36"/>
            <p:cNvSpPr txBox="1">
              <a:spLocks noChangeArrowheads="1"/>
            </p:cNvSpPr>
            <p:nvPr/>
          </p:nvSpPr>
          <p:spPr bwMode="auto">
            <a:xfrm>
              <a:off x="1488" y="288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7" name="Text Box 37"/>
            <p:cNvSpPr txBox="1">
              <a:spLocks noChangeArrowheads="1"/>
            </p:cNvSpPr>
            <p:nvPr/>
          </p:nvSpPr>
          <p:spPr bwMode="auto">
            <a:xfrm>
              <a:off x="1056" y="336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8" name="Text Box 38"/>
            <p:cNvSpPr txBox="1">
              <a:spLocks noChangeArrowheads="1"/>
            </p:cNvSpPr>
            <p:nvPr/>
          </p:nvSpPr>
          <p:spPr bwMode="auto">
            <a:xfrm>
              <a:off x="1488" y="92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>
              <a:off x="1048" y="929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20" name="Text Box 40"/>
            <p:cNvSpPr txBox="1">
              <a:spLocks noChangeArrowheads="1"/>
            </p:cNvSpPr>
            <p:nvPr/>
          </p:nvSpPr>
          <p:spPr bwMode="auto">
            <a:xfrm>
              <a:off x="2880" y="1296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" name="Text Box 41"/>
            <p:cNvSpPr txBox="1">
              <a:spLocks noChangeArrowheads="1"/>
            </p:cNvSpPr>
            <p:nvPr/>
          </p:nvSpPr>
          <p:spPr bwMode="auto">
            <a:xfrm>
              <a:off x="1488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1056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43"/>
            <p:cNvSpPr txBox="1">
              <a:spLocks noChangeArrowheads="1"/>
            </p:cNvSpPr>
            <p:nvPr/>
          </p:nvSpPr>
          <p:spPr bwMode="auto">
            <a:xfrm>
              <a:off x="1056" y="2880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44"/>
            <p:cNvSpPr txBox="1">
              <a:spLocks noChangeArrowheads="1"/>
            </p:cNvSpPr>
            <p:nvPr/>
          </p:nvSpPr>
          <p:spPr bwMode="auto">
            <a:xfrm>
              <a:off x="1488" y="331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45"/>
            <p:cNvSpPr txBox="1">
              <a:spLocks noChangeArrowheads="1"/>
            </p:cNvSpPr>
            <p:nvPr/>
          </p:nvSpPr>
          <p:spPr bwMode="auto">
            <a:xfrm>
              <a:off x="3312" y="326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46"/>
            <p:cNvSpPr txBox="1">
              <a:spLocks noChangeArrowheads="1"/>
            </p:cNvSpPr>
            <p:nvPr/>
          </p:nvSpPr>
          <p:spPr bwMode="auto">
            <a:xfrm>
              <a:off x="2880" y="283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Если в левой части угол равен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</a:t>
            </a:r>
            <a:r>
              <a:rPr lang="ru-RU" sz="2400" dirty="0" smtClean="0"/>
              <a:t>или</a:t>
            </a:r>
            <a:r>
              <a:rPr lang="ru-RU" dirty="0" smtClean="0"/>
              <a:t>                  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/>
              <a:t>то                      </a:t>
            </a:r>
            <a:r>
              <a:rPr lang="ru-RU" dirty="0" smtClean="0"/>
              <a:t>синус заменяется на косинус,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/>
              <a:t>                         </a:t>
            </a:r>
            <a:r>
              <a:rPr lang="ru-RU" dirty="0" smtClean="0"/>
              <a:t> </a:t>
            </a:r>
            <a:r>
              <a:rPr lang="ru-RU" dirty="0" smtClean="0"/>
              <a:t>косинус на синус,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/>
              <a:t>                         </a:t>
            </a:r>
            <a:r>
              <a:rPr lang="ru-RU" dirty="0" smtClean="0"/>
              <a:t> </a:t>
            </a:r>
            <a:r>
              <a:rPr lang="ru-RU" dirty="0" smtClean="0"/>
              <a:t>тангенс на котангенс,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/>
              <a:t>                         </a:t>
            </a:r>
            <a:r>
              <a:rPr lang="ru-RU" dirty="0" smtClean="0"/>
              <a:t> </a:t>
            </a:r>
            <a:r>
              <a:rPr lang="ru-RU" dirty="0" smtClean="0"/>
              <a:t>котангенс на тангенс.</a:t>
            </a:r>
          </a:p>
          <a:p>
            <a:pPr>
              <a:buNone/>
            </a:pPr>
            <a:r>
              <a:rPr lang="ru-RU" dirty="0" smtClean="0"/>
              <a:t>Если </a:t>
            </a:r>
            <a:r>
              <a:rPr lang="ru-RU" dirty="0" smtClean="0"/>
              <a:t>угол равен </a:t>
            </a:r>
            <a:r>
              <a:rPr lang="el-GR" dirty="0" smtClean="0">
                <a:latin typeface="Times New Roman"/>
                <a:cs typeface="Times New Roman"/>
              </a:rPr>
              <a:t>π</a:t>
            </a:r>
            <a:r>
              <a:rPr lang="ru-RU" dirty="0" smtClean="0"/>
              <a:t>±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  или  2</a:t>
            </a:r>
            <a:r>
              <a:rPr lang="el-GR" dirty="0" smtClean="0">
                <a:latin typeface="Times New Roman"/>
                <a:cs typeface="Times New Roman"/>
              </a:rPr>
              <a:t>π</a:t>
            </a:r>
            <a:r>
              <a:rPr lang="ru-RU" dirty="0" smtClean="0"/>
              <a:t>±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, </a:t>
            </a: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то                      замены </a:t>
            </a:r>
            <a:r>
              <a:rPr lang="ru-RU" dirty="0" smtClean="0">
                <a:latin typeface="Times New Roman"/>
                <a:cs typeface="Times New Roman"/>
              </a:rPr>
              <a:t>не происходит.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57884" y="500042"/>
          <a:ext cx="1427162" cy="685800"/>
        </p:xfrm>
        <a:graphic>
          <a:graphicData uri="http://schemas.openxmlformats.org/presentationml/2006/ole">
            <p:oleObj spid="_x0000_s2050" name="Equation" r:id="rId3" imgW="368280" imgH="2286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857884" y="1214422"/>
          <a:ext cx="1624012" cy="685800"/>
        </p:xfrm>
        <a:graphic>
          <a:graphicData uri="http://schemas.openxmlformats.org/presentationml/2006/ole">
            <p:oleObj spid="_x0000_s2051" name="Equation" r:id="rId4" imgW="419040" imgH="228600" progId="Equation.DSMT4">
              <p:embed/>
            </p:oleObj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0" y="5248279"/>
          <a:ext cx="9144000" cy="1609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9001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/>
          <a:lstStyle/>
          <a:p>
            <a:r>
              <a:rPr lang="ru-RU" dirty="0" smtClean="0"/>
              <a:t>Правило 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715008" y="500042"/>
            <a:ext cx="785818" cy="135732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143240" y="3357562"/>
            <a:ext cx="357190" cy="64294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786314" y="3429000"/>
            <a:ext cx="500066" cy="57150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28596" y="3286124"/>
            <a:ext cx="81439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Должно получиться так: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25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7096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π/2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3π/2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2π +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+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285</Words>
  <PresentationFormat>Экран (4:3)</PresentationFormat>
  <Paragraphs>152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Equation</vt:lpstr>
      <vt:lpstr>Формулы приведения</vt:lpstr>
      <vt:lpstr>Правило 1</vt:lpstr>
      <vt:lpstr>Проверили свои записи:</vt:lpstr>
      <vt:lpstr>Правило 2</vt:lpstr>
      <vt:lpstr>Должно получиться так: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7</cp:revision>
  <dcterms:modified xsi:type="dcterms:W3CDTF">2013-01-25T15:02:21Z</dcterms:modified>
</cp:coreProperties>
</file>