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82" r:id="rId2"/>
    <p:sldId id="322" r:id="rId3"/>
    <p:sldId id="323" r:id="rId4"/>
    <p:sldId id="295" r:id="rId5"/>
    <p:sldId id="296" r:id="rId6"/>
    <p:sldId id="298" r:id="rId7"/>
    <p:sldId id="299" r:id="rId8"/>
    <p:sldId id="300" r:id="rId9"/>
    <p:sldId id="301" r:id="rId10"/>
    <p:sldId id="303" r:id="rId11"/>
    <p:sldId id="308" r:id="rId12"/>
    <p:sldId id="309" r:id="rId13"/>
    <p:sldId id="310" r:id="rId14"/>
    <p:sldId id="311" r:id="rId15"/>
    <p:sldId id="313" r:id="rId16"/>
    <p:sldId id="314" r:id="rId17"/>
    <p:sldId id="316" r:id="rId18"/>
    <p:sldId id="270" r:id="rId19"/>
    <p:sldId id="267" r:id="rId20"/>
    <p:sldId id="317" r:id="rId21"/>
    <p:sldId id="277" r:id="rId22"/>
    <p:sldId id="279" r:id="rId23"/>
    <p:sldId id="306" r:id="rId24"/>
    <p:sldId id="271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2579"/>
    <a:srgbClr val="FFD961"/>
    <a:srgbClr val="F6F9F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000" autoAdjust="0"/>
    <p:restoredTop sz="75090" autoAdjust="0"/>
  </p:normalViewPr>
  <p:slideViewPr>
    <p:cSldViewPr>
      <p:cViewPr>
        <p:scale>
          <a:sx n="70" d="100"/>
          <a:sy n="70" d="100"/>
        </p:scale>
        <p:origin x="-1614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32A7E-9D8D-4B62-BB55-741884F5AECD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09E66-0D24-401E-9FA0-438935DE834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8CDA93-F291-4E20-AC2A-8EDCC5F5323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65968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465EA-8C7C-4EEE-BC58-C85ACAC1C080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16658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mtClean="0"/>
              <a:t>Альтернативный пакет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8CDA93-F291-4E20-AC2A-8EDCC5F5323B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8CDA93-F291-4E20-AC2A-8EDCC5F5323B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8859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8CDA93-F291-4E20-AC2A-8EDCC5F5323B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84168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8CDA93-F291-4E20-AC2A-8EDCC5F5323B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0964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8CDA93-F291-4E20-AC2A-8EDCC5F5323B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65968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8CDA93-F291-4E20-AC2A-8EDCC5F5323B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8CDA93-F291-4E20-AC2A-8EDCC5F5323B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65968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457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A363B1-5DF4-49EE-8650-2D88FBA6B611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8CDA93-F291-4E20-AC2A-8EDCC5F5323B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6596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OS.pptx" TargetMode="Externa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OS.pptx" TargetMode="External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sci.house/meditsine-tehnologii-informatsionnyie-scibook/meditsinskaya-informatika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&#1090;&#1077;&#1082;&#1089;&#1090;&#1086;&#1074;&#1099;&#1081;%20&#1088;-&#1087;.ppt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OS.pptx" TargetMode="Externa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1087;&#1088;&#1086;&#1087;&#1088;&#1080;&#1077;&#1090;&#1072;&#1088;&#1085;&#1099;&#1081;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hyperlink" Target="&#1103;&#1073;&#1083;&#1086;&#1095;&#1082;&#1086;%20&#1080;%20&#1074;&#1089;&#1077;%20&#1086;%20&#1085;&#1077;&#1084;.jpg" TargetMode="External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OS.pptx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Содержимое 2"/>
          <p:cNvSpPr>
            <a:spLocks noGrp="1"/>
          </p:cNvSpPr>
          <p:nvPr>
            <p:ph idx="1"/>
          </p:nvPr>
        </p:nvSpPr>
        <p:spPr>
          <a:xfrm>
            <a:off x="1428728" y="3714752"/>
            <a:ext cx="6800850" cy="1858962"/>
          </a:xfrm>
        </p:spPr>
        <p:txBody>
          <a:bodyPr>
            <a:normAutofit/>
          </a:bodyPr>
          <a:lstStyle/>
          <a:p>
            <a:r>
              <a:rPr lang="ru-RU" dirty="0" smtClean="0"/>
              <a:t>Программные средства. Обзор</a:t>
            </a:r>
          </a:p>
          <a:p>
            <a:r>
              <a:rPr lang="ru-RU" dirty="0" smtClean="0"/>
              <a:t>Базы данных</a:t>
            </a:r>
          </a:p>
          <a:p>
            <a:r>
              <a:rPr lang="ru-RU" dirty="0" smtClean="0"/>
              <a:t>Домашнее задание</a:t>
            </a:r>
          </a:p>
        </p:txBody>
      </p:sp>
      <p:sp>
        <p:nvSpPr>
          <p:cNvPr id="4" name="Заголовок 3"/>
          <p:cNvSpPr txBox="1">
            <a:spLocks/>
          </p:cNvSpPr>
          <p:nvPr/>
        </p:nvSpPr>
        <p:spPr>
          <a:xfrm>
            <a:off x="3286116" y="2928934"/>
            <a:ext cx="2726628" cy="584767"/>
          </a:xfrm>
          <a:prstGeom prst="rect">
            <a:avLst/>
          </a:prstGeom>
          <a:extLst>
            <a:ext uri="{909E8E84-426E-40DD-AFC4-6F175D3DCCD1}"/>
            <a:ext uri="{91240B29-F687-4F45-9708-019B960494DF}"/>
          </a:extLst>
        </p:spPr>
        <p:txBody>
          <a:bodyPr wrap="none" lIns="91432" tIns="45716" rIns="91432" bIns="45716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0" hangingPunct="0">
              <a:defRPr/>
            </a:pPr>
            <a:r>
              <a:rPr lang="ru-RU" altLang="ru-RU" sz="3200" i="1" spc="-1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ПЛАН ЗАНЯТИЯ</a:t>
            </a:r>
            <a:endParaRPr lang="ru-RU" sz="3200" spc="-10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00034" y="571480"/>
            <a:ext cx="7772400" cy="21431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Повторение!</a:t>
            </a:r>
            <a:endParaRPr kumimoji="0" lang="ru-RU" sz="4400" b="1" i="0" u="none" strike="noStrike" kern="1200" cap="none" spc="0" normalizeH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Тема: Программные средства </a:t>
            </a:r>
            <a:b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 решении задач </a:t>
            </a:r>
            <a:b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медицинской информатики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357298"/>
            <a:ext cx="2143108" cy="1428760"/>
          </a:xfrm>
        </p:spPr>
        <p:txBody>
          <a:bodyPr>
            <a:normAutofit/>
          </a:bodyPr>
          <a:lstStyle/>
          <a:p>
            <a:pPr>
              <a:tabLst>
                <a:tab pos="3678238" algn="l"/>
              </a:tabLst>
            </a:pPr>
            <a:r>
              <a:rPr lang="ru-RU" sz="2400" dirty="0" smtClean="0"/>
              <a:t> «Проводник»</a:t>
            </a:r>
            <a:endParaRPr lang="ru-R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857232"/>
            <a:ext cx="5429288" cy="2501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4357694"/>
            <a:ext cx="2857488" cy="15001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Total Commander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»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(Free Commander)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3429000"/>
            <a:ext cx="5715008" cy="317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500034" y="0"/>
            <a:ext cx="8229600" cy="511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Файловый менеджер (англ.    </a:t>
            </a:r>
            <a:r>
              <a:rPr kumimoji="0" lang="en-US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orte" pitchFamily="66" charset="0"/>
                <a:ea typeface="+mj-ea"/>
                <a:cs typeface="+mj-cs"/>
              </a:rPr>
              <a:t>File manager</a:t>
            </a:r>
            <a:r>
              <a:rPr kumimoji="0" lang="ru-RU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orte" pitchFamily="66" charset="0"/>
                <a:ea typeface="+mj-ea"/>
                <a:cs typeface="+mj-cs"/>
              </a:rPr>
              <a:t>)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0" y="428628"/>
            <a:ext cx="9144000" cy="5000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Компьютерная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программа, предоставляющая интерфейс для работы</a:t>
            </a:r>
            <a:r>
              <a:rPr lang="ru-RU" dirty="0" smtClean="0"/>
              <a:t> с папками 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 файлами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609600" y="0"/>
            <a:ext cx="9753600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3143240" y="4357694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 rot="1396449">
            <a:off x="6359609" y="3328487"/>
            <a:ext cx="914400" cy="1643074"/>
          </a:xfrm>
          <a:prstGeom prst="ellipse">
            <a:avLst/>
          </a:prstGeom>
          <a:solidFill>
            <a:srgbClr val="E4DB28"/>
          </a:solidFill>
          <a:ln>
            <a:solidFill>
              <a:srgbClr val="E4DB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6429388" y="3357562"/>
            <a:ext cx="571504" cy="500066"/>
          </a:xfrm>
          <a:prstGeom prst="ellipse">
            <a:avLst/>
          </a:prstGeom>
          <a:solidFill>
            <a:srgbClr val="E4DB28"/>
          </a:solidFill>
          <a:ln>
            <a:solidFill>
              <a:srgbClr val="E4DB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 rot="3066905">
            <a:off x="5755682" y="4122019"/>
            <a:ext cx="914400" cy="1643074"/>
          </a:xfrm>
          <a:prstGeom prst="ellipse">
            <a:avLst/>
          </a:prstGeom>
          <a:solidFill>
            <a:srgbClr val="E4DB28"/>
          </a:solidFill>
          <a:ln>
            <a:solidFill>
              <a:srgbClr val="E4DB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 rot="1627272">
            <a:off x="2243515" y="4351957"/>
            <a:ext cx="642942" cy="171172"/>
          </a:xfrm>
          <a:prstGeom prst="ellipse">
            <a:avLst/>
          </a:prstGeom>
          <a:solidFill>
            <a:srgbClr val="C7C5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357686" y="4000504"/>
            <a:ext cx="914400" cy="2857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50" y="3714752"/>
            <a:ext cx="400972" cy="355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Овал 15"/>
          <p:cNvSpPr/>
          <p:nvPr/>
        </p:nvSpPr>
        <p:spPr>
          <a:xfrm rot="18666058">
            <a:off x="7671931" y="5320512"/>
            <a:ext cx="1417288" cy="1666975"/>
          </a:xfrm>
          <a:prstGeom prst="ellipse">
            <a:avLst/>
          </a:prstGeom>
          <a:solidFill>
            <a:srgbClr val="E9E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 rot="18666058">
            <a:off x="7725111" y="5209208"/>
            <a:ext cx="1417288" cy="648635"/>
          </a:xfrm>
          <a:prstGeom prst="ellipse">
            <a:avLst/>
          </a:prstGeom>
          <a:solidFill>
            <a:srgbClr val="E9E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 rot="2844942">
            <a:off x="6432033" y="3533546"/>
            <a:ext cx="748759" cy="1500294"/>
          </a:xfrm>
          <a:prstGeom prst="ellipse">
            <a:avLst/>
          </a:prstGeom>
          <a:solidFill>
            <a:srgbClr val="E4DB28"/>
          </a:solidFill>
          <a:ln>
            <a:solidFill>
              <a:srgbClr val="E4DB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 rot="2844942">
            <a:off x="6360596" y="3819297"/>
            <a:ext cx="748759" cy="1500294"/>
          </a:xfrm>
          <a:prstGeom prst="ellipse">
            <a:avLst/>
          </a:prstGeom>
          <a:solidFill>
            <a:srgbClr val="E4DB28"/>
          </a:solidFill>
          <a:ln>
            <a:solidFill>
              <a:srgbClr val="E4DB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 rot="2549806">
            <a:off x="6866116" y="5223572"/>
            <a:ext cx="901356" cy="76765"/>
          </a:xfrm>
          <a:prstGeom prst="rect">
            <a:avLst/>
          </a:prstGeom>
          <a:solidFill>
            <a:srgbClr val="D98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1771624" y="0"/>
            <a:ext cx="73723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dirty="0" smtClean="0">
                <a:latin typeface="+mj-lt"/>
                <a:ea typeface="+mj-ea"/>
                <a:cs typeface="+mj-cs"/>
              </a:rPr>
              <a:t>Общая схема программного обеспечения современного ПК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143636" y="4643446"/>
            <a:ext cx="649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5" action="ppaction://hlinkpres?slideindex=1&amp;slidetitle="/>
              </a:rPr>
              <a:t>OS/2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429388" y="3429000"/>
            <a:ext cx="843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 smtClean="0">
                <a:solidFill>
                  <a:srgbClr val="0B0BB5"/>
                </a:solidFill>
              </a:rPr>
              <a:t>MacОs</a:t>
            </a:r>
            <a:endParaRPr lang="ru-RU" dirty="0">
              <a:solidFill>
                <a:srgbClr val="0B0BB5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071934" y="3500438"/>
            <a:ext cx="1643074" cy="64294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266" name="Picture 2" descr="http://businessua.com/uploads/images/default/apple-steep-mobile_ru.jpg"/>
          <p:cNvPicPr>
            <a:picLocks noChangeAspect="1" noChangeArrowheads="1"/>
          </p:cNvPicPr>
          <p:nvPr/>
        </p:nvPicPr>
        <p:blipFill>
          <a:blip r:embed="rId6" cstate="print"/>
          <a:srcRect l="31399" t="23187" r="31981" b="17004"/>
          <a:stretch>
            <a:fillRect/>
          </a:stretch>
        </p:blipFill>
        <p:spPr bwMode="auto">
          <a:xfrm>
            <a:off x="6786578" y="3786190"/>
            <a:ext cx="277407" cy="340852"/>
          </a:xfrm>
          <a:prstGeom prst="rect">
            <a:avLst/>
          </a:prstGeom>
          <a:noFill/>
        </p:spPr>
      </p:pic>
      <p:sp>
        <p:nvSpPr>
          <p:cNvPr id="26" name="Прямоугольник 25"/>
          <p:cNvSpPr/>
          <p:nvPr/>
        </p:nvSpPr>
        <p:spPr>
          <a:xfrm>
            <a:off x="4143372" y="3500438"/>
            <a:ext cx="1317091" cy="5909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80000"/>
              </a:lnSpc>
            </a:pPr>
            <a:r>
              <a:rPr lang="ru-RU" sz="2000" b="1" cap="none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Аппаратная</a:t>
            </a:r>
          </a:p>
          <a:p>
            <a:pPr algn="ctr">
              <a:lnSpc>
                <a:spcPct val="80000"/>
              </a:lnSpc>
            </a:pPr>
            <a:r>
              <a:rPr lang="ru-RU" sz="2000" b="1" cap="none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часть</a:t>
            </a:r>
            <a:endParaRPr lang="ru-RU" sz="2000" b="1" cap="none" spc="-14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000496" y="2143116"/>
            <a:ext cx="1571636" cy="42862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4000496" y="2071678"/>
            <a:ext cx="1631536" cy="5909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80000"/>
              </a:lnSpc>
            </a:pPr>
            <a:r>
              <a:rPr lang="ru-RU" sz="2000" b="1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Операционная</a:t>
            </a:r>
          </a:p>
          <a:p>
            <a:pPr algn="ctr">
              <a:lnSpc>
                <a:spcPct val="80000"/>
              </a:lnSpc>
            </a:pPr>
            <a:r>
              <a:rPr lang="ru-RU" sz="2000" b="1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система</a:t>
            </a:r>
            <a:endParaRPr lang="ru-RU" sz="2000" b="1" cap="none" spc="-14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071934" y="1214422"/>
            <a:ext cx="1643074" cy="642942"/>
          </a:xfrm>
          <a:prstGeom prst="rect">
            <a:avLst/>
          </a:prstGeom>
          <a:solidFill>
            <a:srgbClr val="EE7EB6"/>
          </a:solidFill>
          <a:ln>
            <a:solidFill>
              <a:srgbClr val="EE7E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000496" y="1142984"/>
            <a:ext cx="156741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80000"/>
              </a:lnSpc>
            </a:pPr>
            <a:r>
              <a:rPr lang="ru-RU" sz="2000" b="1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Прикладное</a:t>
            </a:r>
          </a:p>
          <a:p>
            <a:pPr algn="ctr">
              <a:lnSpc>
                <a:spcPct val="80000"/>
              </a:lnSpc>
            </a:pPr>
            <a:r>
              <a:rPr lang="ru-RU" sz="2000" b="1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программное </a:t>
            </a:r>
            <a:br>
              <a:rPr lang="ru-RU" sz="2000" b="1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000" b="1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обеспечение</a:t>
            </a:r>
            <a:endParaRPr lang="ru-RU" sz="2000" b="1" cap="none" spc="-14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2428860" y="4143380"/>
            <a:ext cx="1000132" cy="1000132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2857488" y="4572008"/>
            <a:ext cx="847732" cy="776294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3428992" y="5143512"/>
            <a:ext cx="633418" cy="490542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2071670" y="3714752"/>
            <a:ext cx="633418" cy="490542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2214546" y="4143380"/>
            <a:ext cx="633418" cy="490542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2285984" y="4071942"/>
            <a:ext cx="633418" cy="490542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2643174" y="4000504"/>
            <a:ext cx="142876" cy="214314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2714612" y="4071942"/>
            <a:ext cx="142876" cy="214314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7358082" y="4357694"/>
            <a:ext cx="1000132" cy="428628"/>
          </a:xfrm>
          <a:prstGeom prst="rect">
            <a:avLst/>
          </a:prstGeom>
          <a:solidFill>
            <a:schemeClr val="bg1"/>
          </a:solidFill>
          <a:ln>
            <a:solidFill>
              <a:srgbClr val="EE7E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chemeClr val="tx1"/>
                </a:solidFill>
              </a:rPr>
              <a:t>-ф</a:t>
            </a:r>
            <a:r>
              <a:rPr lang="ru-RU" sz="1400" b="1" spc="-140" dirty="0" smtClean="0">
                <a:solidFill>
                  <a:schemeClr val="tx1"/>
                </a:solidFill>
              </a:rPr>
              <a:t>айловый менеджер</a:t>
            </a:r>
            <a:endParaRPr lang="ru-RU" sz="1400" b="1" spc="-140" dirty="0">
              <a:solidFill>
                <a:schemeClr val="tx1"/>
              </a:solidFill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571472" y="5143512"/>
            <a:ext cx="1000132" cy="1857388"/>
          </a:xfrm>
          <a:prstGeom prst="ellipse">
            <a:avLst/>
          </a:prstGeom>
          <a:solidFill>
            <a:srgbClr val="EAEAEA"/>
          </a:solidFill>
          <a:ln>
            <a:solidFill>
              <a:srgbClr val="EAE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rot="5400000" flipH="1" flipV="1">
            <a:off x="1571604" y="4929198"/>
            <a:ext cx="928694" cy="928694"/>
          </a:xfrm>
          <a:prstGeom prst="line">
            <a:avLst/>
          </a:prstGeom>
          <a:ln w="63500">
            <a:solidFill>
              <a:srgbClr val="EE7E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928662" y="5572140"/>
            <a:ext cx="1000132" cy="490542"/>
          </a:xfrm>
          <a:prstGeom prst="ellipse">
            <a:avLst/>
          </a:prstGeom>
          <a:solidFill>
            <a:srgbClr val="EAEAEA"/>
          </a:solidFill>
          <a:ln>
            <a:solidFill>
              <a:srgbClr val="EAE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00496" y="5072074"/>
            <a:ext cx="42408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2" name="Прямая со стрелкой 41"/>
          <p:cNvCxnSpPr/>
          <p:nvPr/>
        </p:nvCxnSpPr>
        <p:spPr>
          <a:xfrm>
            <a:off x="0" y="3429000"/>
            <a:ext cx="1214414" cy="5715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5" name="Picture 1" descr="C:\Documents and Settings\user\Мои документы\Мои рисунки\1%D1%8B%D0%B2%D0%B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071546"/>
            <a:ext cx="4857784" cy="4126505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28596" y="-285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dirty="0" smtClean="0">
                <a:latin typeface="+mj-lt"/>
                <a:ea typeface="+mj-ea"/>
                <a:cs typeface="+mj-cs"/>
              </a:rPr>
              <a:t>Графические редакторы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715404" cy="1000132"/>
          </a:xfrm>
        </p:spPr>
        <p:txBody>
          <a:bodyPr>
            <a:normAutofit/>
          </a:bodyPr>
          <a:lstStyle/>
          <a:p>
            <a:r>
              <a:rPr lang="ru-RU" sz="2400" b="1" dirty="0" err="1" smtClean="0"/>
              <a:t>Ра́стровое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изображе́ние</a:t>
            </a:r>
            <a:r>
              <a:rPr lang="ru-RU" sz="2400" dirty="0" smtClean="0"/>
              <a:t>  - сетка пикселей или цветных точек. </a:t>
            </a:r>
          </a:p>
          <a:p>
            <a:r>
              <a:rPr lang="ru-RU" sz="2400" dirty="0" smtClean="0"/>
              <a:t>Полученный двухмерный массив называется растром.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  <p:pic>
        <p:nvPicPr>
          <p:cNvPr id="6146" name="Picture 2" descr="http://www.fantasy-gpm.ru/anima/rast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00" y="1285860"/>
            <a:ext cx="3571900" cy="4071966"/>
          </a:xfrm>
          <a:prstGeom prst="rect">
            <a:avLst/>
          </a:prstGeom>
          <a:noFill/>
        </p:spPr>
      </p:pic>
      <p:sp>
        <p:nvSpPr>
          <p:cNvPr id="5" name="Овал 4"/>
          <p:cNvSpPr/>
          <p:nvPr/>
        </p:nvSpPr>
        <p:spPr>
          <a:xfrm>
            <a:off x="1000068" y="2214554"/>
            <a:ext cx="2357454" cy="14287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214382" y="2357430"/>
            <a:ext cx="207170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Paint </a:t>
            </a:r>
            <a:b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Photoshop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836" y="2786058"/>
            <a:ext cx="14013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sz="3200" dirty="0" smtClean="0"/>
              <a:t>*.bmp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357522" y="3357562"/>
            <a:ext cx="10021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*.jpg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928762" y="4572008"/>
            <a:ext cx="10050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*.gif </a:t>
            </a:r>
            <a:endParaRPr lang="ru-RU" sz="3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643142" y="4000504"/>
            <a:ext cx="8426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*.tif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928630" y="5000636"/>
            <a:ext cx="10851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/>
              <a:t>*.</a:t>
            </a:r>
            <a:r>
              <a:rPr lang="en-US" sz="3200" dirty="0" err="1" smtClean="0"/>
              <a:t>psd</a:t>
            </a:r>
            <a:endParaRPr lang="ru-RU" sz="3200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rot="10800000">
            <a:off x="2357390" y="2714620"/>
            <a:ext cx="157163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 flipH="1" flipV="1">
            <a:off x="707181" y="4221953"/>
            <a:ext cx="1728782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>Достоинства  и  недостатки растровой графики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8229600" cy="16430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+Распространённость </a:t>
            </a:r>
          </a:p>
          <a:p>
            <a:pPr>
              <a:buNone/>
            </a:pPr>
            <a:endParaRPr lang="ru-RU" sz="100" dirty="0" smtClean="0"/>
          </a:p>
          <a:p>
            <a:pPr>
              <a:buNone/>
            </a:pPr>
            <a:r>
              <a:rPr lang="ru-RU" sz="2800" dirty="0" smtClean="0"/>
              <a:t>+Высокая скорость обработки сложных изображений, если не нужно масштабирование. </a:t>
            </a:r>
          </a:p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28596" y="3214686"/>
            <a:ext cx="8229600" cy="1857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Большой размер файлов.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Невозможность идеального масштабирования.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643042" y="2928934"/>
            <a:ext cx="55721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5"/>
            <a:ext cx="8229600" cy="400052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600" b="1" dirty="0" err="1" smtClean="0"/>
              <a:t>Ве́кторная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гра́фика</a:t>
            </a:r>
            <a:r>
              <a:rPr lang="ru-RU" sz="3600" dirty="0" smtClean="0"/>
              <a:t> — </a:t>
            </a:r>
          </a:p>
          <a:p>
            <a:pPr>
              <a:lnSpc>
                <a:spcPct val="90000"/>
              </a:lnSpc>
              <a:buNone/>
            </a:pPr>
            <a:r>
              <a:rPr lang="ru-RU" sz="3600" dirty="0" smtClean="0"/>
              <a:t>   способ представления объектов и изображений в  компьютерной графике, основанный на использовании элементарных геометрических объектов</a:t>
            </a:r>
            <a:r>
              <a:rPr lang="en-US" sz="3600" dirty="0" smtClean="0"/>
              <a:t> </a:t>
            </a:r>
            <a:r>
              <a:rPr lang="ru-RU" sz="3600" dirty="0" smtClean="0"/>
              <a:t>и математических функций.</a:t>
            </a:r>
            <a:endParaRPr lang="ru-RU" sz="3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285852" y="4572008"/>
            <a:ext cx="5286412" cy="150019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928794" y="4714884"/>
            <a:ext cx="450059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smtClean="0"/>
              <a:t>Corel Draw   </a:t>
            </a:r>
            <a:r>
              <a:rPr lang="ru-RU" sz="3200" dirty="0" smtClean="0"/>
              <a:t>    </a:t>
            </a:r>
            <a:r>
              <a:rPr lang="en-US" sz="3200" dirty="0" smtClean="0"/>
              <a:t>   *. </a:t>
            </a:r>
            <a:r>
              <a:rPr lang="en-US" sz="3200" dirty="0" err="1" smtClean="0"/>
              <a:t>cdr</a:t>
            </a:r>
            <a:r>
              <a:rPr lang="ru-RU" sz="3200" dirty="0" smtClean="0"/>
              <a:t> </a:t>
            </a:r>
            <a:endParaRPr lang="en-US" sz="3200" dirty="0" smtClean="0"/>
          </a:p>
          <a:p>
            <a:pPr>
              <a:buNone/>
            </a:pPr>
            <a:r>
              <a:rPr lang="en-US" sz="3200" dirty="0" err="1" smtClean="0"/>
              <a:t>Autocad</a:t>
            </a:r>
            <a:r>
              <a:rPr lang="en-US" sz="3200" dirty="0" smtClean="0"/>
              <a:t>       </a:t>
            </a:r>
            <a:r>
              <a:rPr lang="ru-RU" sz="3200" dirty="0" smtClean="0"/>
              <a:t>    </a:t>
            </a:r>
            <a:r>
              <a:rPr lang="en-US" sz="3200" dirty="0" smtClean="0"/>
              <a:t>    *.dwg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71480"/>
            <a:ext cx="8229600" cy="2828931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+При масштабировании изображение заново вычисляется           не искажается</a:t>
            </a:r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r>
              <a:rPr lang="ru-RU" dirty="0" smtClean="0"/>
              <a:t>+Размер векторного файла значительно меньше растрового</a:t>
            </a:r>
          </a:p>
          <a:p>
            <a:endParaRPr lang="ru-RU" dirty="0" smtClean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3071802" y="1785926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100" b="1" dirty="0" smtClean="0"/>
              <a:t>Достоинства и недостатки векторной графики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357158" y="3386126"/>
            <a:ext cx="7043758" cy="3471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-Необходимость программной обработки файла: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Для  этого может потребоваться значительная нагрузка на процессор.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-«Слабый» процессор может не справиться.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0" y="4857760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/>
          </a:p>
        </p:txBody>
      </p:sp>
      <p:pic>
        <p:nvPicPr>
          <p:cNvPr id="26626" name="Picture 2" descr="C:\Documents and Settings\user\Мои документы\Мои рисунки\vektor_bitmap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14362" y="1629569"/>
            <a:ext cx="7915275" cy="4467225"/>
          </a:xfrm>
          <a:prstGeom prst="rect">
            <a:avLst/>
          </a:prstGeom>
          <a:noFill/>
        </p:spPr>
      </p:pic>
      <p:pic>
        <p:nvPicPr>
          <p:cNvPr id="7" name="Picture 2" descr="C:\Documents and Settings\user\Мои документы\Мои рисунки\vektor_bitmap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2" y="1781969"/>
            <a:ext cx="7915275" cy="4467225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85720" y="1714488"/>
            <a:ext cx="2428892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Векторная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72000" y="1714488"/>
            <a:ext cx="228601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Растровая</a:t>
            </a:r>
            <a:endParaRPr lang="ru-RU" sz="3600" dirty="0"/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sz="2900" b="1" dirty="0" smtClean="0"/>
              <a:t> Какое изображение в формате растровой графики, а какое в векторной? Почему?</a:t>
            </a:r>
            <a:endParaRPr lang="ru-RU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процесс 10"/>
          <p:cNvSpPr/>
          <p:nvPr/>
        </p:nvSpPr>
        <p:spPr>
          <a:xfrm>
            <a:off x="285720" y="1500174"/>
            <a:ext cx="4857784" cy="5000660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500034" y="1643050"/>
            <a:ext cx="2714644" cy="4714908"/>
          </a:xfrm>
          <a:prstGeom prst="flowChartProcess">
            <a:avLst/>
          </a:prstGeom>
          <a:solidFill>
            <a:srgbClr val="FFD961"/>
          </a:solidFill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428596" y="64291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714348" y="2285992"/>
            <a:ext cx="2286016" cy="714380"/>
          </a:xfrm>
          <a:prstGeom prst="flowChartProcess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MS Office</a:t>
            </a:r>
            <a:endParaRPr lang="ru-RU" dirty="0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714348" y="3143248"/>
            <a:ext cx="2286016" cy="928694"/>
          </a:xfrm>
          <a:prstGeom prst="flowChartProcess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Графический редактор</a:t>
            </a:r>
            <a:endParaRPr lang="ru-RU" dirty="0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714348" y="4214818"/>
            <a:ext cx="2286016" cy="1000132"/>
          </a:xfrm>
          <a:prstGeom prst="flowChartProcess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Программа для документооборота</a:t>
            </a:r>
            <a:endParaRPr lang="ru-RU" dirty="0"/>
          </a:p>
        </p:txBody>
      </p:sp>
      <p:sp>
        <p:nvSpPr>
          <p:cNvPr id="8" name="Блок-схема: процесс 7"/>
          <p:cNvSpPr/>
          <p:nvPr/>
        </p:nvSpPr>
        <p:spPr>
          <a:xfrm>
            <a:off x="714348" y="5357826"/>
            <a:ext cx="2286016" cy="928694"/>
          </a:xfrm>
          <a:prstGeom prst="flowChartProcess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Бухгалтерская программа</a:t>
            </a:r>
            <a:endParaRPr lang="ru-RU" dirty="0"/>
          </a:p>
        </p:txBody>
      </p:sp>
      <p:sp>
        <p:nvSpPr>
          <p:cNvPr id="9" name="Блок-схема: процесс 8"/>
          <p:cNvSpPr/>
          <p:nvPr/>
        </p:nvSpPr>
        <p:spPr>
          <a:xfrm>
            <a:off x="3643306" y="1785926"/>
            <a:ext cx="928694" cy="4643470"/>
          </a:xfrm>
          <a:prstGeom prst="flowChartProcess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                                                                                         </a:t>
            </a:r>
            <a:r>
              <a:rPr lang="ru-RU" sz="2400" dirty="0" smtClean="0">
                <a:solidFill>
                  <a:schemeClr val="tx1"/>
                </a:solidFill>
              </a:rPr>
              <a:t>Специализированная программа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одержимое 2"/>
          <p:cNvSpPr>
            <a:spLocks noGrp="1"/>
          </p:cNvSpPr>
          <p:nvPr>
            <p:ph idx="1"/>
          </p:nvPr>
        </p:nvSpPr>
        <p:spPr>
          <a:xfrm>
            <a:off x="5643570" y="1500174"/>
            <a:ext cx="3143272" cy="3857652"/>
          </a:xfrm>
        </p:spPr>
        <p:txBody>
          <a:bodyPr>
            <a:noAutofit/>
          </a:bodyPr>
          <a:lstStyle/>
          <a:p>
            <a:r>
              <a:rPr lang="ru-RU" sz="2400" dirty="0" smtClean="0"/>
              <a:t>При решении </a:t>
            </a:r>
            <a:br>
              <a:rPr lang="ru-RU" sz="2400" dirty="0" smtClean="0"/>
            </a:br>
            <a:r>
              <a:rPr lang="ru-RU" sz="2400" dirty="0" smtClean="0"/>
              <a:t>задач медицинской информатики используются </a:t>
            </a:r>
            <a:br>
              <a:rPr lang="ru-RU" sz="2400" dirty="0" smtClean="0"/>
            </a:br>
            <a:r>
              <a:rPr lang="ru-RU" sz="2400" dirty="0" smtClean="0"/>
              <a:t>как </a:t>
            </a:r>
            <a:r>
              <a:rPr lang="ru-RU" sz="2400" b="1" dirty="0" smtClean="0">
                <a:solidFill>
                  <a:srgbClr val="C00000"/>
                </a:solidFill>
              </a:rPr>
              <a:t>стандартные</a:t>
            </a:r>
            <a:r>
              <a:rPr lang="ru-RU" sz="2400" dirty="0" smtClean="0"/>
              <a:t> программные средства, так и </a:t>
            </a:r>
            <a:r>
              <a:rPr lang="ru-RU" sz="2400" b="1" dirty="0" smtClean="0">
                <a:solidFill>
                  <a:srgbClr val="C00000"/>
                </a:solidFill>
              </a:rPr>
              <a:t>специально</a:t>
            </a:r>
            <a:r>
              <a:rPr lang="ru-RU" sz="2400" dirty="0" smtClean="0"/>
              <a:t> разработанные программы</a:t>
            </a:r>
          </a:p>
        </p:txBody>
      </p:sp>
      <p:sp>
        <p:nvSpPr>
          <p:cNvPr id="13" name="Заголовок 3"/>
          <p:cNvSpPr txBox="1">
            <a:spLocks/>
          </p:cNvSpPr>
          <p:nvPr/>
        </p:nvSpPr>
        <p:spPr bwMode="auto">
          <a:xfrm>
            <a:off x="1928794" y="500042"/>
            <a:ext cx="5577152" cy="6075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xtLst>
            <a:ext uri="{909E8E84-426E-40DD-AFC4-6F175D3DCCD1}"/>
            <a:ext uri="{91240B29-F687-4F45-9708-019B960494DF}"/>
          </a:extLst>
        </p:spPr>
        <p:txBody>
          <a:bodyPr wrap="none" lIns="91432" tIns="45716" rIns="91432" bIns="45716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ru-RU" altLang="ru-RU" sz="3600" b="1" i="1" kern="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ПРОГРАММНЫЕ СРЕДСТВА</a:t>
            </a:r>
            <a:endParaRPr lang="ru-RU" sz="3600" b="1" kern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642910" y="1714488"/>
            <a:ext cx="2500330" cy="428628"/>
          </a:xfrm>
          <a:prstGeom prst="flowChartProcess">
            <a:avLst/>
          </a:prstGeom>
          <a:solidFill>
            <a:srgbClr val="FFD96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2400" dirty="0" smtClean="0">
                <a:solidFill>
                  <a:schemeClr val="tx1"/>
                </a:solidFill>
              </a:rPr>
              <a:t>Стандартные программы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4"/>
          <p:cNvSpPr>
            <a:spLocks noChangeArrowheads="1"/>
          </p:cNvSpPr>
          <p:nvPr/>
        </p:nvSpPr>
        <p:spPr bwMode="auto">
          <a:xfrm>
            <a:off x="1000125" y="0"/>
            <a:ext cx="1428750" cy="144463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/>
            <a:endParaRPr lang="ru-RU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38" name="Заголовок 1"/>
          <p:cNvSpPr txBox="1">
            <a:spLocks/>
          </p:cNvSpPr>
          <p:nvPr/>
        </p:nvSpPr>
        <p:spPr bwMode="auto">
          <a:xfrm>
            <a:off x="250825" y="115888"/>
            <a:ext cx="8642350" cy="50482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ИНФОРМАЦИОННЫЕ СИСТЕМЫ</a:t>
            </a:r>
          </a:p>
        </p:txBody>
      </p:sp>
      <p:sp>
        <p:nvSpPr>
          <p:cNvPr id="17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571171" cy="4968552"/>
          </a:xfrm>
          <a:extLst>
            <a:ext uri="{909E8E84-426E-40DD-AFC4-6F175D3DCCD1}"/>
            <a:ext uri="{91240B29-F687-4F45-9708-019B960494DF}"/>
          </a:extLst>
        </p:spPr>
        <p:txBody>
          <a:bodyPr>
            <a:norm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q"/>
              <a:defRPr/>
            </a:pPr>
            <a:r>
              <a:rPr lang="ru-RU" sz="18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Медицинская информационная система (МИС) «</a:t>
            </a:r>
            <a:r>
              <a:rPr lang="ru-RU" sz="1800" cap="all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Медиалог</a:t>
            </a:r>
            <a:r>
              <a:rPr lang="ru-RU" sz="18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</a:t>
            </a:r>
            <a:endParaRPr lang="en-US" sz="1800" cap="all" dirty="0" smtClean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110000"/>
              </a:lnSpc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q"/>
              <a:defRPr/>
            </a:pPr>
            <a:r>
              <a:rPr lang="en-US" sz="18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Microsoft </a:t>
            </a:r>
            <a:r>
              <a:rPr lang="ru-RU" sz="18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MS Isa 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server, 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MS Exchange 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server,  MS 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Live </a:t>
            </a:r>
            <a:r>
              <a:rPr lang="ru-RU" sz="1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ommunication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server</a:t>
            </a:r>
            <a:r>
              <a:rPr lang="ru-RU" sz="1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MS  SQL 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server, 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MS 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SQL server,</a:t>
            </a:r>
            <a:r>
              <a:rPr lang="ru-RU" sz="1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ОС 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MS server, </a:t>
            </a:r>
            <a:r>
              <a:rPr lang="ru-RU" sz="1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ОС 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MS</a:t>
            </a:r>
            <a:r>
              <a:rPr lang="ru-RU" sz="1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7/10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MS Office</a:t>
            </a:r>
            <a:endParaRPr lang="en-US" sz="1800" cap="all" dirty="0" smtClean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q"/>
              <a:defRPr/>
            </a:pPr>
            <a:r>
              <a:rPr lang="en-US" sz="18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1C</a:t>
            </a:r>
            <a:r>
              <a:rPr lang="en-US" sz="18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 Предприятие  7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1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7, 8.3, Камин 1.0, Бухгалтерский учет  8.0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q"/>
              <a:defRPr/>
            </a:pPr>
            <a:r>
              <a:rPr lang="ru-RU" sz="18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Евфрат документооборот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q"/>
              <a:defRPr/>
            </a:pPr>
            <a:r>
              <a:rPr lang="en-US" sz="1800" cap="all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Acronis</a:t>
            </a:r>
            <a:r>
              <a:rPr lang="en-US" sz="18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Backup </a:t>
            </a:r>
            <a:r>
              <a:rPr lang="en-US" sz="18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&amp; </a:t>
            </a:r>
            <a:r>
              <a:rPr lang="en-US" sz="18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Recovery server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q"/>
              <a:defRPr/>
            </a:pPr>
            <a:r>
              <a:rPr lang="en-US" sz="18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Adobe Photoshop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q"/>
              <a:defRPr/>
            </a:pPr>
            <a:r>
              <a:rPr lang="en-US" sz="18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Corel draw</a:t>
            </a:r>
            <a:endParaRPr lang="ru-RU" sz="1800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q"/>
              <a:defRPr/>
            </a:pPr>
            <a:endParaRPr lang="ru-RU" sz="1800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latin typeface="Arial" pitchFamily="34" charset="0"/>
              <a:cs typeface="Arial" pitchFamily="34" charset="0"/>
            </a:endParaRP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rgbClr val="FFC000"/>
              </a:buClr>
              <a:buFont typeface="Arial" pitchFamily="34" charset="0"/>
              <a:buNone/>
              <a:defRPr/>
            </a:pPr>
            <a:endParaRPr lang="en-US" sz="18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endParaRPr lang="ru-RU" sz="1800" cap="all" dirty="0" smtClean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latin typeface="Arial" pitchFamily="34" charset="0"/>
              <a:cs typeface="Arial" pitchFamily="34" charset="0"/>
            </a:endParaRP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rgbClr val="FFC000"/>
              </a:buClr>
              <a:buFont typeface="Arial" pitchFamily="34" charset="0"/>
              <a:buNone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23"/>
          <p:cNvGrpSpPr>
            <a:grpSpLocks/>
          </p:cNvGrpSpPr>
          <p:nvPr/>
        </p:nvGrpSpPr>
        <p:grpSpPr bwMode="auto">
          <a:xfrm>
            <a:off x="647700" y="6130925"/>
            <a:ext cx="8496300" cy="581025"/>
            <a:chOff x="647700" y="6131417"/>
            <a:chExt cx="8496300" cy="579978"/>
          </a:xfrm>
        </p:grpSpPr>
        <p:sp>
          <p:nvSpPr>
            <p:cNvPr id="12" name="Пятиугольник 11"/>
            <p:cNvSpPr/>
            <p:nvPr/>
          </p:nvSpPr>
          <p:spPr bwMode="auto">
            <a:xfrm rot="10800000">
              <a:off x="3203575" y="6453099"/>
              <a:ext cx="5940425" cy="215511"/>
            </a:xfrm>
            <a:prstGeom prst="homePlate">
              <a:avLst/>
            </a:prstGeom>
            <a:solidFill>
              <a:srgbClr val="1146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 bwMode="auto">
            <a:xfrm>
              <a:off x="6964363" y="6581455"/>
              <a:ext cx="1922462" cy="115679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248" name="TextBox 46"/>
            <p:cNvSpPr txBox="1">
              <a:spLocks noChangeArrowheads="1"/>
            </p:cNvSpPr>
            <p:nvPr/>
          </p:nvSpPr>
          <p:spPr bwMode="auto">
            <a:xfrm>
              <a:off x="1312741" y="6157397"/>
              <a:ext cx="2216395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000" b="1">
                  <a:solidFill>
                    <a:srgbClr val="002060"/>
                  </a:solidFill>
                  <a:latin typeface="Calibri" pitchFamily="34" charset="0"/>
                </a:rPr>
                <a:t>ФГБУ «ФЦТОЭ» </a:t>
              </a:r>
              <a:r>
                <a:rPr lang="ru-RU" sz="1000">
                  <a:solidFill>
                    <a:srgbClr val="002060"/>
                  </a:solidFill>
                  <a:latin typeface="Calibri" pitchFamily="34" charset="0"/>
                </a:rPr>
                <a:t>Минздравсоцразвития России (г.Чебоксары)</a:t>
              </a:r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 bwMode="auto">
            <a:xfrm>
              <a:off x="647700" y="6137756"/>
              <a:ext cx="0" cy="560962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250" name="Picture 4" descr="D:\111\Буклет\Буклет 2011\чувашский_атаманов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55576" y="6131417"/>
              <a:ext cx="542826" cy="537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643998" cy="62865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>Все, с чем приходится иметь дело человеку (документы, картины, фильмы, звуки), </a:t>
            </a:r>
            <a:br>
              <a:rPr lang="ru-RU" sz="1600" dirty="0" smtClean="0"/>
            </a:br>
            <a:r>
              <a:rPr lang="ru-RU" sz="1600" dirty="0" smtClean="0"/>
              <a:t>в компьютере представлены  в цифровой форме. Современные компьютеры работают </a:t>
            </a:r>
            <a:br>
              <a:rPr lang="ru-RU" sz="1600" dirty="0" smtClean="0"/>
            </a:br>
            <a:r>
              <a:rPr lang="ru-RU" sz="1600" dirty="0" smtClean="0"/>
              <a:t>в так называемой двоичной системе счисления. </a:t>
            </a:r>
            <a:br>
              <a:rPr lang="ru-RU" sz="1600" dirty="0" smtClean="0"/>
            </a:br>
            <a:r>
              <a:rPr lang="ru-RU" sz="1600" dirty="0" smtClean="0"/>
              <a:t>Иными словами, в компьютерах нет ничего, кроме миллиардов 0 и 1. </a:t>
            </a:r>
          </a:p>
          <a:p>
            <a:pPr>
              <a:buNone/>
            </a:pPr>
            <a:r>
              <a:rPr lang="ru-RU" sz="1600" dirty="0" smtClean="0"/>
              <a:t>Основное понятие в информатике это бит.</a:t>
            </a:r>
            <a:br>
              <a:rPr lang="ru-RU" sz="1600" dirty="0" smtClean="0"/>
            </a:br>
            <a:r>
              <a:rPr lang="ru-RU" sz="1600" b="1" dirty="0" smtClean="0">
                <a:solidFill>
                  <a:srgbClr val="C00000"/>
                </a:solidFill>
              </a:rPr>
              <a:t>Бит</a:t>
            </a:r>
            <a:r>
              <a:rPr lang="ru-RU" sz="1600" b="1" dirty="0" smtClean="0"/>
              <a:t> (</a:t>
            </a:r>
            <a:r>
              <a:rPr lang="en-US" sz="1600" u="sng" dirty="0" smtClean="0"/>
              <a:t>bi</a:t>
            </a:r>
            <a:r>
              <a:rPr lang="en-US" sz="1600" dirty="0" smtClean="0"/>
              <a:t>nary digi</a:t>
            </a:r>
            <a:r>
              <a:rPr lang="en-US" sz="1600" u="sng" dirty="0" smtClean="0"/>
              <a:t>t</a:t>
            </a:r>
            <a:r>
              <a:rPr lang="ru-RU" sz="1600" u="sng" dirty="0" smtClean="0"/>
              <a:t>)</a:t>
            </a:r>
            <a:r>
              <a:rPr lang="ru-RU" sz="1600" dirty="0" smtClean="0"/>
              <a:t> – основная единица количества информации, соответствует одному двоичному разряду, т.е. может принимать значение 0 или 1.      </a:t>
            </a:r>
          </a:p>
          <a:p>
            <a:pPr>
              <a:buNone/>
            </a:pPr>
            <a:r>
              <a:rPr lang="ru-RU" sz="1600" dirty="0" smtClean="0"/>
              <a:t>Для отображения основных символов - русские и латинские буквы (прописные и строчные), цифры, знаки (!»№;%:? и т.д.) - достаточно восьми двоичных разрядов. </a:t>
            </a:r>
            <a:br>
              <a:rPr lang="ru-RU" sz="1600" dirty="0" smtClean="0"/>
            </a:br>
            <a:r>
              <a:rPr lang="ru-RU" sz="1600" dirty="0" smtClean="0"/>
              <a:t>Каждому символу соответствует уникальная комбинация из 0 и 1. </a:t>
            </a:r>
            <a:br>
              <a:rPr lang="ru-RU" sz="1600" dirty="0" smtClean="0"/>
            </a:br>
            <a:r>
              <a:rPr lang="ru-RU" sz="1600" dirty="0" smtClean="0"/>
              <a:t>Всего таких комбинаций может быть 256. (2</a:t>
            </a:r>
            <a:r>
              <a:rPr lang="ru-RU" sz="1600" baseline="30000" dirty="0" smtClean="0"/>
              <a:t>8</a:t>
            </a:r>
            <a:r>
              <a:rPr lang="ru-RU" sz="1600" dirty="0" smtClean="0"/>
              <a:t>=256) Набор из 8 бит называется </a:t>
            </a:r>
            <a:r>
              <a:rPr lang="ru-RU" sz="1600" b="1" dirty="0" smtClean="0"/>
              <a:t>байт</a:t>
            </a:r>
            <a:r>
              <a:rPr lang="ru-RU" sz="1600" dirty="0" smtClean="0"/>
              <a:t>.</a:t>
            </a:r>
            <a:br>
              <a:rPr lang="ru-RU" sz="1600" dirty="0" smtClean="0"/>
            </a:br>
            <a:r>
              <a:rPr lang="ru-RU" sz="1600" dirty="0" smtClean="0"/>
              <a:t>                                              </a:t>
            </a:r>
            <a:r>
              <a:rPr lang="ru-RU" sz="1600" b="1" dirty="0" smtClean="0">
                <a:solidFill>
                  <a:srgbClr val="C00000"/>
                </a:solidFill>
              </a:rPr>
              <a:t>1 байт = 8 бит</a:t>
            </a:r>
            <a:endParaRPr lang="ru-RU" sz="16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1600" dirty="0" smtClean="0"/>
              <a:t>Таким образом, каждому символу соответствует 1 байт. 1 байт это очень мало. </a:t>
            </a:r>
            <a:br>
              <a:rPr lang="ru-RU" sz="1600" dirty="0" smtClean="0"/>
            </a:br>
            <a:r>
              <a:rPr lang="ru-RU" sz="1600" dirty="0" smtClean="0"/>
              <a:t>Поэтому в информатике приняты следующие обозначения:</a:t>
            </a:r>
          </a:p>
          <a:p>
            <a:pPr>
              <a:buNone/>
            </a:pPr>
            <a:r>
              <a:rPr lang="ru-RU" sz="1600" b="1" dirty="0" smtClean="0"/>
              <a:t>      </a:t>
            </a:r>
            <a:r>
              <a:rPr lang="ru-RU" sz="1600" b="1" dirty="0" smtClean="0">
                <a:solidFill>
                  <a:srgbClr val="C00000"/>
                </a:solidFill>
              </a:rPr>
              <a:t>1 Кбайт   = 1024 байт      = 2</a:t>
            </a:r>
            <a:r>
              <a:rPr lang="ru-RU" sz="1600" b="1" baseline="30000" dirty="0" smtClean="0">
                <a:solidFill>
                  <a:srgbClr val="C00000"/>
                </a:solidFill>
              </a:rPr>
              <a:t>10</a:t>
            </a:r>
            <a:r>
              <a:rPr lang="ru-RU" sz="1600" b="1" dirty="0" smtClean="0">
                <a:solidFill>
                  <a:srgbClr val="C00000"/>
                </a:solidFill>
              </a:rPr>
              <a:t> байт</a:t>
            </a:r>
            <a:endParaRPr lang="ru-RU" sz="16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1600" b="1" dirty="0" smtClean="0">
                <a:solidFill>
                  <a:srgbClr val="C00000"/>
                </a:solidFill>
              </a:rPr>
              <a:t>      1 Мбайт  = 1024 Кбайт   = 2</a:t>
            </a:r>
            <a:r>
              <a:rPr lang="ru-RU" sz="1600" b="1" baseline="30000" dirty="0" smtClean="0">
                <a:solidFill>
                  <a:srgbClr val="C00000"/>
                </a:solidFill>
              </a:rPr>
              <a:t>10</a:t>
            </a:r>
            <a:r>
              <a:rPr lang="ru-RU" sz="1600" b="1" dirty="0" smtClean="0">
                <a:solidFill>
                  <a:srgbClr val="C00000"/>
                </a:solidFill>
              </a:rPr>
              <a:t> Кбайт</a:t>
            </a:r>
            <a:endParaRPr lang="ru-RU" sz="16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1600" b="1" dirty="0" smtClean="0">
                <a:solidFill>
                  <a:srgbClr val="C00000"/>
                </a:solidFill>
              </a:rPr>
              <a:t>      1 Гбайт   = 1024 Мбайт  = 2</a:t>
            </a:r>
            <a:r>
              <a:rPr lang="ru-RU" sz="1600" b="1" baseline="30000" dirty="0" smtClean="0">
                <a:solidFill>
                  <a:srgbClr val="C00000"/>
                </a:solidFill>
              </a:rPr>
              <a:t>10</a:t>
            </a:r>
            <a:r>
              <a:rPr lang="ru-RU" sz="1600" b="1" dirty="0" smtClean="0">
                <a:solidFill>
                  <a:srgbClr val="C00000"/>
                </a:solidFill>
              </a:rPr>
              <a:t> Мбайт</a:t>
            </a:r>
            <a:endParaRPr lang="ru-RU" sz="16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1600" b="1" dirty="0" smtClean="0">
                <a:solidFill>
                  <a:srgbClr val="C00000"/>
                </a:solidFill>
              </a:rPr>
              <a:t>      1 Тбайт   = 1024 Гбайт   = 2</a:t>
            </a:r>
            <a:r>
              <a:rPr lang="ru-RU" sz="1600" b="1" baseline="30000" dirty="0" smtClean="0">
                <a:solidFill>
                  <a:srgbClr val="C00000"/>
                </a:solidFill>
              </a:rPr>
              <a:t>10</a:t>
            </a:r>
            <a:r>
              <a:rPr lang="ru-RU" sz="1600" b="1" dirty="0" smtClean="0">
                <a:solidFill>
                  <a:srgbClr val="C00000"/>
                </a:solidFill>
              </a:rPr>
              <a:t> Гбайт</a:t>
            </a:r>
            <a:endParaRPr lang="ru-RU" sz="16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1600" dirty="0" smtClean="0"/>
              <a:t>Скорость передачи информации измеряется в </a:t>
            </a:r>
            <a:r>
              <a:rPr lang="ru-RU" sz="1600" b="1" dirty="0" smtClean="0">
                <a:solidFill>
                  <a:srgbClr val="C00000"/>
                </a:solidFill>
              </a:rPr>
              <a:t>бит/сек</a:t>
            </a:r>
            <a:r>
              <a:rPr lang="ru-RU" sz="1600" b="1" dirty="0" smtClean="0"/>
              <a:t>.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Задача:   Пусть емкость винчестера (это жесткий диск) равна 1 Тбайт,  </a:t>
            </a:r>
            <a:br>
              <a:rPr lang="ru-RU" sz="1600" dirty="0" smtClean="0"/>
            </a:br>
            <a:r>
              <a:rPr lang="ru-RU" sz="1600" dirty="0" smtClean="0"/>
              <a:t>        емкость </a:t>
            </a:r>
            <a:r>
              <a:rPr lang="en-US" sz="1600" dirty="0" smtClean="0"/>
              <a:t>DVD</a:t>
            </a:r>
            <a:r>
              <a:rPr lang="ru-RU" sz="1600" dirty="0" smtClean="0"/>
              <a:t>-диска – 4,7 Гбайт.  Сколько </a:t>
            </a:r>
            <a:r>
              <a:rPr lang="en-US" sz="1600" dirty="0" smtClean="0"/>
              <a:t>DVD</a:t>
            </a:r>
            <a:r>
              <a:rPr lang="ru-RU" sz="1600" dirty="0" smtClean="0"/>
              <a:t>-дисков поместится на винчестере?</a:t>
            </a:r>
            <a:br>
              <a:rPr lang="ru-RU" sz="1600" dirty="0" smtClean="0"/>
            </a:br>
            <a:r>
              <a:rPr lang="ru-RU" sz="1600" dirty="0" smtClean="0"/>
              <a:t>        Решение:    1 ТБ = 1024 Гбайт,   тогда на этом жестком диске может разместиться </a:t>
            </a:r>
            <a:br>
              <a:rPr lang="ru-RU" sz="1600" dirty="0" smtClean="0"/>
            </a:br>
            <a:r>
              <a:rPr lang="ru-RU" sz="1600" dirty="0" smtClean="0"/>
              <a:t>                              1024:4,7= 217,8</a:t>
            </a:r>
            <a:r>
              <a:rPr lang="en-US" sz="1600" dirty="0" smtClean="0"/>
              <a:t>      </a:t>
            </a:r>
            <a:r>
              <a:rPr lang="ru-RU" sz="1600" dirty="0" smtClean="0"/>
              <a:t>  </a:t>
            </a:r>
            <a:r>
              <a:rPr lang="en-US" sz="1600" dirty="0" smtClean="0"/>
              <a:t>   </a:t>
            </a:r>
            <a:r>
              <a:rPr lang="ru-RU" sz="1600" dirty="0" smtClean="0"/>
              <a:t>т.е. 217 полных </a:t>
            </a:r>
            <a:r>
              <a:rPr lang="en-US" sz="1600" dirty="0" smtClean="0"/>
              <a:t>DVD</a:t>
            </a:r>
            <a:r>
              <a:rPr lang="ru-RU" sz="1600" dirty="0" smtClean="0"/>
              <a:t> дисков.      </a:t>
            </a:r>
          </a:p>
          <a:p>
            <a:pPr>
              <a:buNone/>
            </a:pPr>
            <a:endParaRPr lang="ru-RU" sz="1600" dirty="0" smtClean="0"/>
          </a:p>
          <a:p>
            <a:endParaRPr lang="ru-RU" sz="1600" dirty="0"/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3357554" y="6429396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357158" y="0"/>
            <a:ext cx="8215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Основные понятия и определения информатики</a:t>
            </a:r>
            <a:endParaRPr lang="ru-RU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609600" y="0"/>
            <a:ext cx="9753600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3143240" y="4357694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 rot="1396449">
            <a:off x="6359609" y="3328487"/>
            <a:ext cx="914400" cy="1643074"/>
          </a:xfrm>
          <a:prstGeom prst="ellipse">
            <a:avLst/>
          </a:prstGeom>
          <a:solidFill>
            <a:srgbClr val="E4DB28"/>
          </a:solidFill>
          <a:ln>
            <a:solidFill>
              <a:srgbClr val="E4DB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6429388" y="3357562"/>
            <a:ext cx="571504" cy="500066"/>
          </a:xfrm>
          <a:prstGeom prst="ellipse">
            <a:avLst/>
          </a:prstGeom>
          <a:solidFill>
            <a:srgbClr val="E4DB28"/>
          </a:solidFill>
          <a:ln>
            <a:solidFill>
              <a:srgbClr val="E4DB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 rot="3066905">
            <a:off x="5755682" y="4122019"/>
            <a:ext cx="914400" cy="1643074"/>
          </a:xfrm>
          <a:prstGeom prst="ellipse">
            <a:avLst/>
          </a:prstGeom>
          <a:solidFill>
            <a:srgbClr val="E4DB28"/>
          </a:solidFill>
          <a:ln>
            <a:solidFill>
              <a:srgbClr val="E4DB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 rot="1627272">
            <a:off x="2243515" y="4351957"/>
            <a:ext cx="642942" cy="171172"/>
          </a:xfrm>
          <a:prstGeom prst="ellipse">
            <a:avLst/>
          </a:prstGeom>
          <a:solidFill>
            <a:srgbClr val="C7C5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357686" y="4000504"/>
            <a:ext cx="914400" cy="2857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20</a:t>
            </a:fld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50" y="3714752"/>
            <a:ext cx="400972" cy="355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Овал 15"/>
          <p:cNvSpPr/>
          <p:nvPr/>
        </p:nvSpPr>
        <p:spPr>
          <a:xfrm rot="18666058">
            <a:off x="7671931" y="5320512"/>
            <a:ext cx="1417288" cy="1666975"/>
          </a:xfrm>
          <a:prstGeom prst="ellipse">
            <a:avLst/>
          </a:prstGeom>
          <a:solidFill>
            <a:srgbClr val="E9E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 rot="18666058">
            <a:off x="7725111" y="5209208"/>
            <a:ext cx="1417288" cy="648635"/>
          </a:xfrm>
          <a:prstGeom prst="ellipse">
            <a:avLst/>
          </a:prstGeom>
          <a:solidFill>
            <a:srgbClr val="E9E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 rot="2844942">
            <a:off x="6432033" y="3533546"/>
            <a:ext cx="748759" cy="1500294"/>
          </a:xfrm>
          <a:prstGeom prst="ellipse">
            <a:avLst/>
          </a:prstGeom>
          <a:solidFill>
            <a:srgbClr val="E4DB28"/>
          </a:solidFill>
          <a:ln>
            <a:solidFill>
              <a:srgbClr val="E4DB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 rot="2844942">
            <a:off x="6360596" y="3819297"/>
            <a:ext cx="748759" cy="1500294"/>
          </a:xfrm>
          <a:prstGeom prst="ellipse">
            <a:avLst/>
          </a:prstGeom>
          <a:solidFill>
            <a:srgbClr val="E4DB28"/>
          </a:solidFill>
          <a:ln>
            <a:solidFill>
              <a:srgbClr val="E4DB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 rot="2549806">
            <a:off x="6866116" y="5223572"/>
            <a:ext cx="901356" cy="76765"/>
          </a:xfrm>
          <a:prstGeom prst="rect">
            <a:avLst/>
          </a:prstGeom>
          <a:solidFill>
            <a:srgbClr val="D98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1771624" y="0"/>
            <a:ext cx="73723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dirty="0" smtClean="0">
                <a:latin typeface="+mj-lt"/>
                <a:ea typeface="+mj-ea"/>
                <a:cs typeface="+mj-cs"/>
              </a:rPr>
              <a:t>Общая схема программного обеспечения современного ПК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143636" y="4643446"/>
            <a:ext cx="649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5" action="ppaction://hlinkpres?slideindex=1&amp;slidetitle="/>
              </a:rPr>
              <a:t>OS/2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429388" y="3429000"/>
            <a:ext cx="843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 smtClean="0">
                <a:solidFill>
                  <a:srgbClr val="0B0BB5"/>
                </a:solidFill>
              </a:rPr>
              <a:t>MacОs</a:t>
            </a:r>
            <a:endParaRPr lang="ru-RU" dirty="0">
              <a:solidFill>
                <a:srgbClr val="0B0BB5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071934" y="3500438"/>
            <a:ext cx="1643074" cy="64294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266" name="Picture 2" descr="http://businessua.com/uploads/images/default/apple-steep-mobile_ru.jpg"/>
          <p:cNvPicPr>
            <a:picLocks noChangeAspect="1" noChangeArrowheads="1"/>
          </p:cNvPicPr>
          <p:nvPr/>
        </p:nvPicPr>
        <p:blipFill>
          <a:blip r:embed="rId6" cstate="print"/>
          <a:srcRect l="31399" t="23187" r="31981" b="17004"/>
          <a:stretch>
            <a:fillRect/>
          </a:stretch>
        </p:blipFill>
        <p:spPr bwMode="auto">
          <a:xfrm>
            <a:off x="6786578" y="3786190"/>
            <a:ext cx="277407" cy="340852"/>
          </a:xfrm>
          <a:prstGeom prst="rect">
            <a:avLst/>
          </a:prstGeom>
          <a:noFill/>
        </p:spPr>
      </p:pic>
      <p:sp>
        <p:nvSpPr>
          <p:cNvPr id="26" name="Прямоугольник 25"/>
          <p:cNvSpPr/>
          <p:nvPr/>
        </p:nvSpPr>
        <p:spPr>
          <a:xfrm>
            <a:off x="4143372" y="3500438"/>
            <a:ext cx="1317091" cy="5909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80000"/>
              </a:lnSpc>
            </a:pPr>
            <a:r>
              <a:rPr lang="ru-RU" sz="2000" b="1" cap="none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Аппаратная</a:t>
            </a:r>
          </a:p>
          <a:p>
            <a:pPr algn="ctr">
              <a:lnSpc>
                <a:spcPct val="80000"/>
              </a:lnSpc>
            </a:pPr>
            <a:r>
              <a:rPr lang="ru-RU" sz="2000" b="1" cap="none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часть</a:t>
            </a:r>
            <a:endParaRPr lang="ru-RU" sz="2000" b="1" cap="none" spc="-14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000496" y="2143116"/>
            <a:ext cx="1571636" cy="42862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4000496" y="2071678"/>
            <a:ext cx="1631536" cy="5909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80000"/>
              </a:lnSpc>
            </a:pPr>
            <a:r>
              <a:rPr lang="ru-RU" sz="2000" b="1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Операционная</a:t>
            </a:r>
          </a:p>
          <a:p>
            <a:pPr algn="ctr">
              <a:lnSpc>
                <a:spcPct val="80000"/>
              </a:lnSpc>
            </a:pPr>
            <a:r>
              <a:rPr lang="ru-RU" sz="2000" b="1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система</a:t>
            </a:r>
            <a:endParaRPr lang="ru-RU" sz="2000" b="1" cap="none" spc="-14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071934" y="1214422"/>
            <a:ext cx="1643074" cy="642942"/>
          </a:xfrm>
          <a:prstGeom prst="rect">
            <a:avLst/>
          </a:prstGeom>
          <a:solidFill>
            <a:srgbClr val="EE7EB6"/>
          </a:solidFill>
          <a:ln>
            <a:solidFill>
              <a:srgbClr val="EE7E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000496" y="1142984"/>
            <a:ext cx="156741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80000"/>
              </a:lnSpc>
            </a:pPr>
            <a:r>
              <a:rPr lang="ru-RU" sz="2000" b="1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Прикладное</a:t>
            </a:r>
          </a:p>
          <a:p>
            <a:pPr algn="ctr">
              <a:lnSpc>
                <a:spcPct val="80000"/>
              </a:lnSpc>
            </a:pPr>
            <a:r>
              <a:rPr lang="ru-RU" sz="2000" b="1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программное </a:t>
            </a:r>
            <a:br>
              <a:rPr lang="ru-RU" sz="2000" b="1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000" b="1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обеспечение</a:t>
            </a:r>
            <a:endParaRPr lang="ru-RU" sz="2000" b="1" cap="none" spc="-14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2428860" y="4143380"/>
            <a:ext cx="1000132" cy="1000132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2857488" y="4572008"/>
            <a:ext cx="847732" cy="776294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3428992" y="5143512"/>
            <a:ext cx="633418" cy="490542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2071670" y="3714752"/>
            <a:ext cx="633418" cy="490542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2214546" y="4143380"/>
            <a:ext cx="633418" cy="490542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2285984" y="4071942"/>
            <a:ext cx="633418" cy="490542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2643174" y="4000504"/>
            <a:ext cx="142876" cy="214314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2714612" y="4071942"/>
            <a:ext cx="142876" cy="214314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7358082" y="4357694"/>
            <a:ext cx="1000132" cy="428628"/>
          </a:xfrm>
          <a:prstGeom prst="rect">
            <a:avLst/>
          </a:prstGeom>
          <a:solidFill>
            <a:schemeClr val="bg1"/>
          </a:solidFill>
          <a:ln>
            <a:solidFill>
              <a:srgbClr val="EE7E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chemeClr val="tx1"/>
                </a:solidFill>
              </a:rPr>
              <a:t>-ф</a:t>
            </a:r>
            <a:r>
              <a:rPr lang="ru-RU" sz="1400" b="1" spc="-140" dirty="0" smtClean="0">
                <a:solidFill>
                  <a:schemeClr val="tx1"/>
                </a:solidFill>
              </a:rPr>
              <a:t>айловый менеджер</a:t>
            </a:r>
            <a:endParaRPr lang="ru-RU" sz="1400" b="1" spc="-140" dirty="0">
              <a:solidFill>
                <a:schemeClr val="tx1"/>
              </a:solidFill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571472" y="5143512"/>
            <a:ext cx="1000132" cy="1857388"/>
          </a:xfrm>
          <a:prstGeom prst="ellipse">
            <a:avLst/>
          </a:prstGeom>
          <a:solidFill>
            <a:srgbClr val="EAEAEA"/>
          </a:solidFill>
          <a:ln>
            <a:solidFill>
              <a:srgbClr val="EAE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rot="5400000" flipH="1" flipV="1">
            <a:off x="1571604" y="4929198"/>
            <a:ext cx="928694" cy="928694"/>
          </a:xfrm>
          <a:prstGeom prst="line">
            <a:avLst/>
          </a:prstGeom>
          <a:ln w="63500">
            <a:solidFill>
              <a:srgbClr val="EE7E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928662" y="5572140"/>
            <a:ext cx="1000132" cy="490542"/>
          </a:xfrm>
          <a:prstGeom prst="ellipse">
            <a:avLst/>
          </a:prstGeom>
          <a:solidFill>
            <a:srgbClr val="EAEAEA"/>
          </a:solidFill>
          <a:ln>
            <a:solidFill>
              <a:srgbClr val="EAE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00496" y="5072074"/>
            <a:ext cx="42408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2" name="Прямая со стрелкой 41"/>
          <p:cNvCxnSpPr/>
          <p:nvPr/>
        </p:nvCxnSpPr>
        <p:spPr>
          <a:xfrm>
            <a:off x="785786" y="5072074"/>
            <a:ext cx="1214414" cy="5715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>
            <a:off x="857224" y="642918"/>
            <a:ext cx="7715304" cy="507209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База данных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— </a:t>
            </a:r>
            <a:b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это файл специального формата, содержащий информацию, структурированную заданным образом.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200" dirty="0" smtClean="0"/>
              <a:t>Задание:</a:t>
            </a:r>
            <a:br>
              <a:rPr lang="ru-RU" sz="3200" dirty="0" smtClean="0"/>
            </a:br>
            <a:r>
              <a:rPr lang="ru-RU" sz="3200" dirty="0" smtClean="0"/>
              <a:t>Посмотрите презентацию </a:t>
            </a:r>
            <a:r>
              <a:rPr lang="en-US" sz="3200" dirty="0" smtClean="0"/>
              <a:t>ACCESS</a:t>
            </a:r>
            <a:r>
              <a:rPr lang="ru-RU" sz="3200" dirty="0" smtClean="0"/>
              <a:t>. </a:t>
            </a:r>
            <a:br>
              <a:rPr lang="ru-RU" sz="3200" dirty="0" smtClean="0"/>
            </a:br>
            <a:r>
              <a:rPr lang="ru-RU" sz="3200" dirty="0" smtClean="0"/>
              <a:t>На практических занятиях мы будем работать с этой программой.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И сделайте конспект презентации А</a:t>
            </a: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ccess</a:t>
            </a:r>
            <a:endParaRPr kumimoji="0" lang="ru-RU" sz="3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1357298"/>
            <a:ext cx="728667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hlinkClick r:id="rId2"/>
              </a:rPr>
              <a:t>Кобринский Б.А., Зарубина Т.В. Медицинская информатика. 2016</a:t>
            </a:r>
            <a:endParaRPr lang="ru-RU" sz="2800" b="1" dirty="0" smtClean="0"/>
          </a:p>
          <a:p>
            <a:endParaRPr lang="ru-RU" sz="2800" b="1" dirty="0" smtClean="0"/>
          </a:p>
          <a:p>
            <a:r>
              <a:rPr lang="ru-RU" sz="2800" b="1" dirty="0" smtClean="0"/>
              <a:t>1.1 - 1.3</a:t>
            </a:r>
          </a:p>
          <a:p>
            <a:r>
              <a:rPr lang="ru-RU" sz="2800" b="1" dirty="0" smtClean="0"/>
              <a:t>2.1 - 2.3</a:t>
            </a:r>
          </a:p>
          <a:p>
            <a:endParaRPr lang="ru-RU" sz="2400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Тема ПО. Домашнее задание №1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3929066"/>
            <a:ext cx="8572528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К студентам </a:t>
            </a:r>
            <a:r>
              <a:rPr lang="en-US" sz="2400" dirty="0" smtClean="0"/>
              <a:t>III</a:t>
            </a:r>
            <a:r>
              <a:rPr lang="ru-RU" sz="2400" dirty="0" smtClean="0"/>
              <a:t> курса:</a:t>
            </a:r>
            <a:endParaRPr lang="en-US" sz="2400" dirty="0" smtClean="0"/>
          </a:p>
          <a:p>
            <a:r>
              <a:rPr lang="ru-RU" sz="2400" dirty="0" smtClean="0"/>
              <a:t>Повторите по учебнику эти разделы. </a:t>
            </a:r>
          </a:p>
          <a:p>
            <a:r>
              <a:rPr lang="ru-RU" sz="2400" dirty="0" smtClean="0"/>
              <a:t>На </a:t>
            </a:r>
            <a:r>
              <a:rPr lang="en-US" sz="2400" dirty="0" smtClean="0"/>
              <a:t>II</a:t>
            </a:r>
            <a:r>
              <a:rPr lang="ru-RU" sz="2400" dirty="0" smtClean="0"/>
              <a:t> курсе вы занимались по этому учебнику и делали конспект. Если свой конспект нашли, то просто повторите материал. </a:t>
            </a:r>
          </a:p>
          <a:p>
            <a:r>
              <a:rPr lang="ru-RU" sz="2400" dirty="0" smtClean="0"/>
              <a:t>Если не нашли, то придется сделать. </a:t>
            </a:r>
          </a:p>
          <a:p>
            <a:r>
              <a:rPr lang="ru-RU" sz="2400" dirty="0" smtClean="0"/>
              <a:t>В любом случае – мне показать надо..</a:t>
            </a:r>
          </a:p>
          <a:p>
            <a:endParaRPr lang="ru-RU" sz="600" dirty="0" smtClean="0"/>
          </a:p>
          <a:p>
            <a:r>
              <a:rPr lang="ru-RU" sz="2400" dirty="0" smtClean="0"/>
              <a:t>                                                                                                   С </a:t>
            </a:r>
            <a:r>
              <a:rPr lang="ru-RU" sz="2400" dirty="0" err="1" smtClean="0"/>
              <a:t>ув</a:t>
            </a:r>
            <a:r>
              <a:rPr lang="ru-RU" sz="2400" dirty="0" smtClean="0"/>
              <a:t>. Л.А.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Домашнее задание №2</a:t>
            </a:r>
            <a:br>
              <a:rPr lang="ru-RU" b="1" dirty="0" smtClean="0"/>
            </a:br>
            <a:r>
              <a:rPr lang="ru-RU" dirty="0" smtClean="0"/>
              <a:t>Заполнить таблицу: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813560"/>
          <a:ext cx="8358245" cy="4673600"/>
        </p:xfrm>
        <a:graphic>
          <a:graphicData uri="http://schemas.openxmlformats.org/drawingml/2006/table">
            <a:tbl>
              <a:tblPr firstRow="1" bandRow="1">
                <a:solidFill>
                  <a:srgbClr val="ECF7FA"/>
                </a:solidFill>
                <a:tableStyleId>{5C22544A-7EE6-4342-B048-85BDC9FD1C3A}</a:tableStyleId>
              </a:tblPr>
              <a:tblGrid>
                <a:gridCol w="2220145"/>
                <a:gridCol w="3280581"/>
                <a:gridCol w="1428760"/>
                <a:gridCol w="1428759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7030A0"/>
                          </a:solidFill>
                        </a:rPr>
                        <a:t>Определение</a:t>
                      </a:r>
                    </a:p>
                    <a:p>
                      <a:pPr algn="ctr"/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MS</a:t>
                      </a:r>
                      <a:r>
                        <a:rPr lang="en-US" baseline="0" dirty="0" smtClean="0">
                          <a:solidFill>
                            <a:srgbClr val="7030A0"/>
                          </a:solidFill>
                        </a:rPr>
                        <a:t> Office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Open </a:t>
                      </a:r>
                      <a:r>
                        <a:rPr lang="en-US" dirty="0" err="1" smtClean="0">
                          <a:solidFill>
                            <a:srgbClr val="7030A0"/>
                          </a:solidFill>
                        </a:rPr>
                        <a:t>LibreOffice</a:t>
                      </a:r>
                      <a:r>
                        <a:rPr lang="ru-RU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Текстовый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baseline="0" dirty="0" smtClean="0">
                          <a:hlinkClick r:id="rId3" action="ppaction://hlinkpres?slideindex=1&amp;slidetitle="/>
                        </a:rPr>
                        <a:t>редактор/</a:t>
                      </a:r>
                      <a:r>
                        <a:rPr lang="en-US" sz="2400" baseline="0" dirty="0" smtClean="0">
                          <a:hlinkClick r:id="rId3" action="ppaction://hlinkpres?slideindex=1&amp;slidetitle="/>
                        </a:rPr>
                        <a:t> </a:t>
                      </a:r>
                      <a:r>
                        <a:rPr lang="ru-RU" sz="2400" baseline="0" dirty="0" smtClean="0">
                          <a:hlinkClick r:id="rId3" action="ppaction://hlinkpres?slideindex=1&amp;slidetitle="/>
                        </a:rPr>
                        <a:t>процессор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Электронные таблицы 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Мастер презентаций  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Базы данных 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3237029" y="957943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rgbClr val="E1E1FF"/>
                      </a:solidFill>
                      <a:prstDash val="solid"/>
                    </a:lnL>
                    <a:lnR w="12700" cmpd="sng">
                      <a:solidFill>
                        <a:srgbClr val="E1E1FF"/>
                      </a:solidFill>
                      <a:prstDash val="solid"/>
                    </a:lnR>
                    <a:lnT w="12700" cmpd="sng">
                      <a:solidFill>
                        <a:srgbClr val="E1E1FF"/>
                      </a:solidFill>
                      <a:prstDash val="solid"/>
                    </a:lnT>
                    <a:lnB w="12700" cmpd="sng">
                      <a:solidFill>
                        <a:srgbClr val="E1E1F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082660"/>
          </a:xfrm>
        </p:spPr>
        <p:txBody>
          <a:bodyPr>
            <a:normAutofit/>
          </a:bodyPr>
          <a:lstStyle/>
          <a:p>
            <a:pPr lvl="0"/>
            <a:r>
              <a:rPr lang="ru-RU" sz="2400" b="1" dirty="0" smtClean="0"/>
              <a:t>Задание №3. </a:t>
            </a:r>
            <a:r>
              <a:rPr lang="ru-RU" sz="2400" dirty="0" smtClean="0"/>
              <a:t>Основные функциональные группы программ и сервисов в интернете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24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071546"/>
            <a:ext cx="7358114" cy="5493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715404" cy="500066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Продолжение.</a:t>
            </a:r>
          </a:p>
          <a:p>
            <a:pPr>
              <a:buNone/>
            </a:pPr>
            <a:r>
              <a:rPr lang="ru-RU" sz="4200" b="1" dirty="0" smtClean="0">
                <a:solidFill>
                  <a:srgbClr val="C00000"/>
                </a:solidFill>
              </a:rPr>
              <a:t>Файл</a:t>
            </a:r>
            <a:r>
              <a:rPr lang="ru-RU" sz="4200" b="1" dirty="0" smtClean="0"/>
              <a:t> </a:t>
            </a:r>
            <a:r>
              <a:rPr lang="ru-RU" sz="4200" dirty="0" smtClean="0"/>
              <a:t>– это множество логически объединенных записей, имеющее имя.</a:t>
            </a:r>
          </a:p>
          <a:p>
            <a:pPr algn="ctr">
              <a:buNone/>
            </a:pPr>
            <a:r>
              <a:rPr lang="ru-RU" sz="4200" dirty="0" smtClean="0"/>
              <a:t>Например, это может быть текст или компьютерная программа.</a:t>
            </a:r>
          </a:p>
          <a:p>
            <a:pPr algn="ctr">
              <a:buNone/>
            </a:pPr>
            <a:endParaRPr lang="ru-RU" sz="4200" dirty="0" smtClean="0"/>
          </a:p>
          <a:p>
            <a:pPr>
              <a:buNone/>
            </a:pPr>
            <a:r>
              <a:rPr lang="ru-RU" sz="4200" b="1" dirty="0" smtClean="0">
                <a:solidFill>
                  <a:srgbClr val="C00000"/>
                </a:solidFill>
              </a:rPr>
              <a:t>Папка </a:t>
            </a:r>
            <a:r>
              <a:rPr lang="ru-RU" sz="4200" dirty="0" smtClean="0">
                <a:solidFill>
                  <a:srgbClr val="C00000"/>
                </a:solidFill>
              </a:rPr>
              <a:t>(каталог) </a:t>
            </a:r>
            <a:r>
              <a:rPr lang="ru-RU" sz="4200" dirty="0" smtClean="0"/>
              <a:t>– это группа логически объединенных файлов, имеющая имя.</a:t>
            </a:r>
          </a:p>
          <a:p>
            <a:pPr algn="ctr">
              <a:buNone/>
            </a:pPr>
            <a:r>
              <a:rPr lang="ru-RU" sz="4200" dirty="0" smtClean="0"/>
              <a:t>Таким образом, в папке могут быть файлы и (или) другие папки.</a:t>
            </a:r>
          </a:p>
          <a:p>
            <a:pPr algn="ctr">
              <a:buNone/>
            </a:pPr>
            <a:endParaRPr lang="ru-RU" sz="4200" dirty="0" smtClean="0"/>
          </a:p>
          <a:p>
            <a:pPr>
              <a:buNone/>
            </a:pPr>
            <a:r>
              <a:rPr lang="ru-RU" sz="4200" b="1" dirty="0" smtClean="0">
                <a:solidFill>
                  <a:srgbClr val="C00000"/>
                </a:solidFill>
              </a:rPr>
              <a:t>Полное имя файла </a:t>
            </a:r>
            <a:r>
              <a:rPr lang="ru-RU" sz="4200" b="1" dirty="0" smtClean="0"/>
              <a:t>= путь к файлу + имя файла</a:t>
            </a:r>
            <a:endParaRPr lang="ru-RU" sz="4200" dirty="0" smtClean="0"/>
          </a:p>
          <a:p>
            <a:pPr>
              <a:buNone/>
            </a:pPr>
            <a:r>
              <a:rPr lang="ru-RU" sz="4200" dirty="0" smtClean="0"/>
              <a:t>                          </a:t>
            </a:r>
          </a:p>
          <a:p>
            <a:pPr>
              <a:buNone/>
            </a:pPr>
            <a:r>
              <a:rPr lang="ru-RU" sz="4200" dirty="0" smtClean="0">
                <a:solidFill>
                  <a:srgbClr val="552579"/>
                </a:solidFill>
              </a:rPr>
              <a:t>                                                           </a:t>
            </a:r>
            <a:r>
              <a:rPr lang="ru-RU" sz="4200" b="1" dirty="0" smtClean="0">
                <a:solidFill>
                  <a:srgbClr val="552579"/>
                </a:solidFill>
              </a:rPr>
              <a:t>С:\информатика\</a:t>
            </a:r>
            <a:r>
              <a:rPr lang="en-US" sz="4200" b="1" dirty="0" smtClean="0">
                <a:solidFill>
                  <a:srgbClr val="552579"/>
                </a:solidFill>
              </a:rPr>
              <a:t>test.exe</a:t>
            </a:r>
            <a:endParaRPr lang="ru-RU" sz="4200" b="1" dirty="0" smtClean="0">
              <a:solidFill>
                <a:srgbClr val="552579"/>
              </a:solidFill>
            </a:endParaRPr>
          </a:p>
          <a:p>
            <a:pPr>
              <a:buNone/>
            </a:pPr>
            <a:r>
              <a:rPr lang="ru-RU" sz="4200" dirty="0" smtClean="0"/>
              <a:t>                                  </a:t>
            </a:r>
          </a:p>
          <a:p>
            <a:pPr>
              <a:buNone/>
            </a:pPr>
            <a:r>
              <a:rPr lang="ru-RU" sz="4200" dirty="0" smtClean="0"/>
              <a:t>                                                             Путь к файлу      Имя файла</a:t>
            </a:r>
          </a:p>
          <a:p>
            <a:pPr>
              <a:buNone/>
            </a:pPr>
            <a:r>
              <a:rPr lang="ru-RU" sz="4200" dirty="0" smtClean="0"/>
              <a:t>                     где</a:t>
            </a:r>
          </a:p>
          <a:p>
            <a:pPr>
              <a:buNone/>
            </a:pPr>
            <a:r>
              <a:rPr lang="ru-RU" sz="4200" b="1" dirty="0" smtClean="0">
                <a:solidFill>
                  <a:srgbClr val="7030A0"/>
                </a:solidFill>
              </a:rPr>
              <a:t>                     С:</a:t>
            </a:r>
            <a:r>
              <a:rPr lang="ru-RU" sz="4200" dirty="0" smtClean="0">
                <a:solidFill>
                  <a:srgbClr val="7030A0"/>
                </a:solidFill>
              </a:rPr>
              <a:t>  </a:t>
            </a:r>
            <a:r>
              <a:rPr lang="ru-RU" sz="4200" dirty="0" smtClean="0"/>
              <a:t>– логическое имя диска</a:t>
            </a:r>
          </a:p>
          <a:p>
            <a:pPr>
              <a:buNone/>
            </a:pPr>
            <a:r>
              <a:rPr lang="ru-RU" sz="4200" dirty="0" smtClean="0"/>
              <a:t>                     информатика  - папка (каталог), в которой хранится файл </a:t>
            </a:r>
            <a:r>
              <a:rPr lang="en-US" sz="4200" b="1" dirty="0" smtClean="0">
                <a:solidFill>
                  <a:srgbClr val="7030A0"/>
                </a:solidFill>
              </a:rPr>
              <a:t>test</a:t>
            </a:r>
            <a:r>
              <a:rPr lang="ru-RU" sz="4200" b="1" dirty="0" smtClean="0">
                <a:solidFill>
                  <a:srgbClr val="7030A0"/>
                </a:solidFill>
              </a:rPr>
              <a:t>.</a:t>
            </a:r>
            <a:r>
              <a:rPr lang="en-US" sz="4200" b="1" dirty="0" smtClean="0">
                <a:solidFill>
                  <a:srgbClr val="7030A0"/>
                </a:solidFill>
              </a:rPr>
              <a:t>exe</a:t>
            </a:r>
            <a:endParaRPr lang="ru-RU" sz="42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4200" dirty="0" smtClean="0"/>
              <a:t>                     Имя файла состоит из основного имени (</a:t>
            </a:r>
            <a:r>
              <a:rPr lang="en-US" sz="4200" b="1" dirty="0" smtClean="0">
                <a:solidFill>
                  <a:srgbClr val="7030A0"/>
                </a:solidFill>
              </a:rPr>
              <a:t>test</a:t>
            </a:r>
            <a:r>
              <a:rPr lang="ru-RU" sz="4200" dirty="0" smtClean="0"/>
              <a:t>) и </a:t>
            </a:r>
            <a:r>
              <a:rPr lang="ru-RU" sz="4200" dirty="0" smtClean="0">
                <a:solidFill>
                  <a:srgbClr val="C00000"/>
                </a:solidFill>
              </a:rPr>
              <a:t>расширения</a:t>
            </a:r>
            <a:r>
              <a:rPr lang="ru-RU" sz="4200" dirty="0" smtClean="0"/>
              <a:t> (</a:t>
            </a:r>
            <a:r>
              <a:rPr lang="en-US" sz="4200" b="1" dirty="0" smtClean="0">
                <a:solidFill>
                  <a:srgbClr val="7030A0"/>
                </a:solidFill>
              </a:rPr>
              <a:t>exe</a:t>
            </a:r>
            <a:r>
              <a:rPr lang="ru-RU" sz="4200" dirty="0" smtClean="0"/>
              <a:t>)</a:t>
            </a:r>
          </a:p>
          <a:p>
            <a:endParaRPr lang="ru-RU" sz="4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0"/>
            <a:ext cx="8215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Основные понятия и определения информатики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5" name="Левая фигурная скобка 4"/>
          <p:cNvSpPr/>
          <p:nvPr/>
        </p:nvSpPr>
        <p:spPr>
          <a:xfrm rot="16200000">
            <a:off x="4679157" y="3036091"/>
            <a:ext cx="285752" cy="178595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Левая фигурная скобка 5"/>
          <p:cNvSpPr/>
          <p:nvPr/>
        </p:nvSpPr>
        <p:spPr>
          <a:xfrm rot="16200000">
            <a:off x="6107917" y="3536157"/>
            <a:ext cx="285752" cy="78581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609600" y="0"/>
            <a:ext cx="9753600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3143240" y="4357694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 rot="1396449">
            <a:off x="6359609" y="3328487"/>
            <a:ext cx="914400" cy="1643074"/>
          </a:xfrm>
          <a:prstGeom prst="ellipse">
            <a:avLst/>
          </a:prstGeom>
          <a:solidFill>
            <a:srgbClr val="E4DB28"/>
          </a:solidFill>
          <a:ln>
            <a:solidFill>
              <a:srgbClr val="E4DB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6429388" y="3357562"/>
            <a:ext cx="571504" cy="500066"/>
          </a:xfrm>
          <a:prstGeom prst="ellipse">
            <a:avLst/>
          </a:prstGeom>
          <a:solidFill>
            <a:srgbClr val="E4DB28"/>
          </a:solidFill>
          <a:ln>
            <a:solidFill>
              <a:srgbClr val="E4DB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 rot="3066905">
            <a:off x="5755682" y="4122019"/>
            <a:ext cx="914400" cy="1643074"/>
          </a:xfrm>
          <a:prstGeom prst="ellipse">
            <a:avLst/>
          </a:prstGeom>
          <a:solidFill>
            <a:srgbClr val="E4DB28"/>
          </a:solidFill>
          <a:ln>
            <a:solidFill>
              <a:srgbClr val="E4DB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 rot="1627272">
            <a:off x="2243515" y="4351957"/>
            <a:ext cx="642942" cy="171172"/>
          </a:xfrm>
          <a:prstGeom prst="ellipse">
            <a:avLst/>
          </a:prstGeom>
          <a:solidFill>
            <a:srgbClr val="C7C5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357686" y="4000504"/>
            <a:ext cx="914400" cy="2857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50" y="3714752"/>
            <a:ext cx="400972" cy="355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Овал 15"/>
          <p:cNvSpPr/>
          <p:nvPr/>
        </p:nvSpPr>
        <p:spPr>
          <a:xfrm rot="18666058">
            <a:off x="7671931" y="5320512"/>
            <a:ext cx="1417288" cy="1666975"/>
          </a:xfrm>
          <a:prstGeom prst="ellipse">
            <a:avLst/>
          </a:prstGeom>
          <a:solidFill>
            <a:srgbClr val="E9E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 rot="18666058">
            <a:off x="7725111" y="5209208"/>
            <a:ext cx="1417288" cy="648635"/>
          </a:xfrm>
          <a:prstGeom prst="ellipse">
            <a:avLst/>
          </a:prstGeom>
          <a:solidFill>
            <a:srgbClr val="E9E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 rot="2844942">
            <a:off x="6432033" y="3533546"/>
            <a:ext cx="748759" cy="1500294"/>
          </a:xfrm>
          <a:prstGeom prst="ellipse">
            <a:avLst/>
          </a:prstGeom>
          <a:solidFill>
            <a:srgbClr val="E4DB28"/>
          </a:solidFill>
          <a:ln>
            <a:solidFill>
              <a:srgbClr val="E4DB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 rot="2844942">
            <a:off x="6360596" y="3819297"/>
            <a:ext cx="748759" cy="1500294"/>
          </a:xfrm>
          <a:prstGeom prst="ellipse">
            <a:avLst/>
          </a:prstGeom>
          <a:solidFill>
            <a:srgbClr val="E4DB28"/>
          </a:solidFill>
          <a:ln>
            <a:solidFill>
              <a:srgbClr val="E4DB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 rot="2549806">
            <a:off x="6866116" y="5223572"/>
            <a:ext cx="901356" cy="76765"/>
          </a:xfrm>
          <a:prstGeom prst="rect">
            <a:avLst/>
          </a:prstGeom>
          <a:solidFill>
            <a:srgbClr val="D98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1771624" y="0"/>
            <a:ext cx="73723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dirty="0" smtClean="0">
                <a:latin typeface="+mj-lt"/>
                <a:ea typeface="+mj-ea"/>
                <a:cs typeface="+mj-cs"/>
              </a:rPr>
              <a:t>Общая схема программного обеспечения современного ПК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143636" y="4643446"/>
            <a:ext cx="649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5" action="ppaction://hlinkpres?slideindex=1&amp;slidetitle="/>
              </a:rPr>
              <a:t>OS/2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429388" y="3429000"/>
            <a:ext cx="843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 smtClean="0">
                <a:solidFill>
                  <a:srgbClr val="0B0BB5"/>
                </a:solidFill>
              </a:rPr>
              <a:t>MacОs</a:t>
            </a:r>
            <a:endParaRPr lang="ru-RU" dirty="0">
              <a:solidFill>
                <a:srgbClr val="0B0BB5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071934" y="3500438"/>
            <a:ext cx="1643074" cy="64294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266" name="Picture 2" descr="http://businessua.com/uploads/images/default/apple-steep-mobile_ru.jpg"/>
          <p:cNvPicPr>
            <a:picLocks noChangeAspect="1" noChangeArrowheads="1"/>
          </p:cNvPicPr>
          <p:nvPr/>
        </p:nvPicPr>
        <p:blipFill>
          <a:blip r:embed="rId6" cstate="print"/>
          <a:srcRect l="31399" t="23187" r="31981" b="17004"/>
          <a:stretch>
            <a:fillRect/>
          </a:stretch>
        </p:blipFill>
        <p:spPr bwMode="auto">
          <a:xfrm>
            <a:off x="6786578" y="3786190"/>
            <a:ext cx="277407" cy="340852"/>
          </a:xfrm>
          <a:prstGeom prst="rect">
            <a:avLst/>
          </a:prstGeom>
          <a:noFill/>
        </p:spPr>
      </p:pic>
      <p:sp>
        <p:nvSpPr>
          <p:cNvPr id="26" name="Прямоугольник 25"/>
          <p:cNvSpPr/>
          <p:nvPr/>
        </p:nvSpPr>
        <p:spPr>
          <a:xfrm>
            <a:off x="4143372" y="3500438"/>
            <a:ext cx="1317091" cy="5909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80000"/>
              </a:lnSpc>
            </a:pPr>
            <a:r>
              <a:rPr lang="ru-RU" sz="2000" b="1" cap="none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Аппаратная</a:t>
            </a:r>
          </a:p>
          <a:p>
            <a:pPr algn="ctr">
              <a:lnSpc>
                <a:spcPct val="80000"/>
              </a:lnSpc>
            </a:pPr>
            <a:r>
              <a:rPr lang="ru-RU" sz="2000" b="1" cap="none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часть</a:t>
            </a:r>
            <a:endParaRPr lang="ru-RU" sz="2000" b="1" cap="none" spc="-14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000496" y="2143116"/>
            <a:ext cx="1571636" cy="42862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4000496" y="2071678"/>
            <a:ext cx="1631536" cy="5909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80000"/>
              </a:lnSpc>
            </a:pPr>
            <a:r>
              <a:rPr lang="ru-RU" sz="2000" b="1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Операционная</a:t>
            </a:r>
          </a:p>
          <a:p>
            <a:pPr algn="ctr">
              <a:lnSpc>
                <a:spcPct val="80000"/>
              </a:lnSpc>
            </a:pPr>
            <a:r>
              <a:rPr lang="ru-RU" sz="2000" b="1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система</a:t>
            </a:r>
            <a:endParaRPr lang="ru-RU" sz="2000" b="1" cap="none" spc="-14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071934" y="1214422"/>
            <a:ext cx="1643074" cy="642942"/>
          </a:xfrm>
          <a:prstGeom prst="rect">
            <a:avLst/>
          </a:prstGeom>
          <a:solidFill>
            <a:srgbClr val="EE7EB6"/>
          </a:solidFill>
          <a:ln>
            <a:solidFill>
              <a:srgbClr val="EE7E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000496" y="1142984"/>
            <a:ext cx="156741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80000"/>
              </a:lnSpc>
            </a:pPr>
            <a:r>
              <a:rPr lang="ru-RU" sz="2000" b="1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Прикладное</a:t>
            </a:r>
          </a:p>
          <a:p>
            <a:pPr algn="ctr">
              <a:lnSpc>
                <a:spcPct val="80000"/>
              </a:lnSpc>
            </a:pPr>
            <a:r>
              <a:rPr lang="ru-RU" sz="2000" b="1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программное </a:t>
            </a:r>
            <a:br>
              <a:rPr lang="ru-RU" sz="2000" b="1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000" b="1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обеспечение</a:t>
            </a:r>
            <a:endParaRPr lang="ru-RU" sz="2000" b="1" cap="none" spc="-14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2428860" y="4143380"/>
            <a:ext cx="1000132" cy="1000132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2857488" y="4572008"/>
            <a:ext cx="847732" cy="776294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3428992" y="5143512"/>
            <a:ext cx="633418" cy="490542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2071670" y="3714752"/>
            <a:ext cx="633418" cy="490542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2214546" y="4143380"/>
            <a:ext cx="633418" cy="490542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2285984" y="4071942"/>
            <a:ext cx="633418" cy="490542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2643174" y="4000504"/>
            <a:ext cx="142876" cy="214314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2714612" y="4071942"/>
            <a:ext cx="142876" cy="214314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7358082" y="4357694"/>
            <a:ext cx="1000132" cy="428628"/>
          </a:xfrm>
          <a:prstGeom prst="rect">
            <a:avLst/>
          </a:prstGeom>
          <a:solidFill>
            <a:schemeClr val="bg1"/>
          </a:solidFill>
          <a:ln>
            <a:solidFill>
              <a:srgbClr val="EE7E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chemeClr val="tx1"/>
                </a:solidFill>
              </a:rPr>
              <a:t>-ф</a:t>
            </a:r>
            <a:r>
              <a:rPr lang="ru-RU" sz="1400" b="1" spc="-140" dirty="0" smtClean="0">
                <a:solidFill>
                  <a:schemeClr val="tx1"/>
                </a:solidFill>
              </a:rPr>
              <a:t>айловый менеджер</a:t>
            </a:r>
            <a:endParaRPr lang="ru-RU" sz="1400" b="1" spc="-140" dirty="0">
              <a:solidFill>
                <a:schemeClr val="tx1"/>
              </a:solidFill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571472" y="5143512"/>
            <a:ext cx="1000132" cy="1857388"/>
          </a:xfrm>
          <a:prstGeom prst="ellipse">
            <a:avLst/>
          </a:prstGeom>
          <a:solidFill>
            <a:srgbClr val="EAEAEA"/>
          </a:solidFill>
          <a:ln>
            <a:solidFill>
              <a:srgbClr val="EAE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rot="5400000" flipH="1" flipV="1">
            <a:off x="1571604" y="4929198"/>
            <a:ext cx="928694" cy="928694"/>
          </a:xfrm>
          <a:prstGeom prst="line">
            <a:avLst/>
          </a:prstGeom>
          <a:ln w="63500">
            <a:solidFill>
              <a:srgbClr val="EE7E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928662" y="5572140"/>
            <a:ext cx="1000132" cy="490542"/>
          </a:xfrm>
          <a:prstGeom prst="ellipse">
            <a:avLst/>
          </a:prstGeom>
          <a:solidFill>
            <a:srgbClr val="EAEAEA"/>
          </a:solidFill>
          <a:ln>
            <a:solidFill>
              <a:srgbClr val="EAE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00496" y="5072074"/>
            <a:ext cx="42408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2" name="Прямая со стрелкой 41"/>
          <p:cNvCxnSpPr/>
          <p:nvPr/>
        </p:nvCxnSpPr>
        <p:spPr>
          <a:xfrm rot="10800000" flipV="1">
            <a:off x="5572132" y="1500173"/>
            <a:ext cx="2143140" cy="10001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214282" y="357166"/>
            <a:ext cx="571504" cy="500066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642878" y="285728"/>
            <a:ext cx="8501122" cy="1857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ОС- комплекс программ, </a:t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обеспечивающих оптимальное распределение</a:t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ресурсов компьютера </a:t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 целью обработки информации пользователя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500034" y="2214554"/>
            <a:ext cx="8229600" cy="71438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Основные функции ОС:</a:t>
            </a:r>
            <a:endParaRPr lang="ru-RU" dirty="0"/>
          </a:p>
        </p:txBody>
      </p:sp>
      <p:sp>
        <p:nvSpPr>
          <p:cNvPr id="9" name="Содержимое 2"/>
          <p:cNvSpPr>
            <a:spLocks noGrp="1"/>
          </p:cNvSpPr>
          <p:nvPr>
            <p:ph idx="1"/>
          </p:nvPr>
        </p:nvSpPr>
        <p:spPr>
          <a:xfrm>
            <a:off x="1500166" y="2786058"/>
            <a:ext cx="6286544" cy="378621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400" dirty="0" smtClean="0">
                <a:solidFill>
                  <a:srgbClr val="5A2781"/>
                </a:solidFill>
              </a:rPr>
              <a:t>Управление: </a:t>
            </a:r>
            <a:br>
              <a:rPr lang="ru-RU" sz="2400" dirty="0" smtClean="0">
                <a:solidFill>
                  <a:srgbClr val="5A2781"/>
                </a:solidFill>
              </a:rPr>
            </a:br>
            <a:r>
              <a:rPr lang="ru-RU" sz="2400" dirty="0" smtClean="0">
                <a:solidFill>
                  <a:srgbClr val="5A2781"/>
                </a:solidFill>
              </a:rPr>
              <a:t>   - процессором;</a:t>
            </a:r>
            <a:br>
              <a:rPr lang="ru-RU" sz="2400" dirty="0" smtClean="0">
                <a:solidFill>
                  <a:srgbClr val="5A2781"/>
                </a:solidFill>
              </a:rPr>
            </a:br>
            <a:r>
              <a:rPr lang="ru-RU" sz="2400" dirty="0" smtClean="0">
                <a:solidFill>
                  <a:srgbClr val="5A2781"/>
                </a:solidFill>
              </a:rPr>
              <a:t>   - оперативной памятью;</a:t>
            </a:r>
            <a:br>
              <a:rPr lang="ru-RU" sz="2400" dirty="0" smtClean="0">
                <a:solidFill>
                  <a:srgbClr val="5A2781"/>
                </a:solidFill>
              </a:rPr>
            </a:br>
            <a:r>
              <a:rPr lang="ru-RU" sz="2400" dirty="0" smtClean="0">
                <a:solidFill>
                  <a:srgbClr val="5A2781"/>
                </a:solidFill>
              </a:rPr>
              <a:t>   - периферийными устройствами;</a:t>
            </a:r>
            <a:br>
              <a:rPr lang="ru-RU" sz="2400" dirty="0" smtClean="0">
                <a:solidFill>
                  <a:srgbClr val="5A2781"/>
                </a:solidFill>
              </a:rPr>
            </a:br>
            <a:r>
              <a:rPr lang="ru-RU" sz="2400" dirty="0" smtClean="0">
                <a:solidFill>
                  <a:srgbClr val="5A2781"/>
                </a:solidFill>
              </a:rPr>
              <a:t>   - жестким диском;</a:t>
            </a:r>
            <a:br>
              <a:rPr lang="ru-RU" sz="2400" dirty="0" smtClean="0">
                <a:solidFill>
                  <a:srgbClr val="5A2781"/>
                </a:solidFill>
              </a:rPr>
            </a:br>
            <a:r>
              <a:rPr lang="ru-RU" sz="2400" dirty="0" smtClean="0">
                <a:solidFill>
                  <a:srgbClr val="5A2781"/>
                </a:solidFill>
              </a:rPr>
              <a:t>   - видеокартой.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solidFill>
                  <a:srgbClr val="5A2781"/>
                </a:solidFill>
              </a:rPr>
              <a:t>Загрузка программ в оперативную память </a:t>
            </a:r>
            <a:br>
              <a:rPr lang="ru-RU" sz="2400" dirty="0" smtClean="0">
                <a:solidFill>
                  <a:srgbClr val="5A2781"/>
                </a:solidFill>
              </a:rPr>
            </a:br>
            <a:r>
              <a:rPr lang="ru-RU" sz="2400" dirty="0" smtClean="0">
                <a:solidFill>
                  <a:srgbClr val="5A2781"/>
                </a:solidFill>
              </a:rPr>
              <a:t>и их выполнение.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solidFill>
                  <a:srgbClr val="5A2781"/>
                </a:solidFill>
              </a:rPr>
              <a:t>Управление многозадачностью.</a:t>
            </a:r>
          </a:p>
          <a:p>
            <a:pPr lvl="0">
              <a:lnSpc>
                <a:spcPct val="90000"/>
              </a:lnSpc>
            </a:pPr>
            <a:r>
              <a:rPr lang="ru-RU" sz="2400" dirty="0" smtClean="0">
                <a:solidFill>
                  <a:srgbClr val="5A2781"/>
                </a:solidFill>
              </a:rPr>
              <a:t>Сообщения об ошибках</a:t>
            </a:r>
            <a:r>
              <a:rPr lang="ru-RU" sz="2400" dirty="0" smtClean="0">
                <a:solidFill>
                  <a:srgbClr val="7030A0"/>
                </a:solidFill>
              </a:rPr>
              <a:t>.</a:t>
            </a:r>
            <a:endParaRPr lang="ru-RU" sz="2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9215502" cy="35004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0B0BB5"/>
                </a:solidFill>
              </a:rPr>
              <a:t>Операционная система </a:t>
            </a:r>
            <a:r>
              <a:rPr lang="ru-RU" sz="2800" b="1" dirty="0" err="1" smtClean="0">
                <a:solidFill>
                  <a:srgbClr val="0B0BB5"/>
                </a:solidFill>
              </a:rPr>
              <a:t>Windows</a:t>
            </a:r>
            <a:r>
              <a:rPr lang="ru-RU" sz="2800" b="1" dirty="0" smtClean="0">
                <a:solidFill>
                  <a:srgbClr val="0B0BB5"/>
                </a:solidFill>
              </a:rPr>
              <a:t> (1985 г. ) – </a:t>
            </a:r>
            <a:br>
              <a:rPr lang="ru-RU" sz="2800" b="1" dirty="0" smtClean="0">
                <a:solidFill>
                  <a:srgbClr val="0B0BB5"/>
                </a:solidFill>
              </a:rPr>
            </a:br>
            <a:r>
              <a:rPr lang="ru-RU" sz="2800" b="1" dirty="0" smtClean="0">
                <a:solidFill>
                  <a:srgbClr val="0B0BB5"/>
                </a:solidFill>
              </a:rPr>
              <a:t>семейство </a:t>
            </a:r>
            <a:r>
              <a:rPr lang="ru-RU" sz="2800" b="1" dirty="0" err="1" smtClean="0">
                <a:solidFill>
                  <a:srgbClr val="C00000"/>
                </a:solidFill>
                <a:hlinkClick r:id="rId3" action="ppaction://hlinkpres?slideindex=1&amp;slidetitle="/>
              </a:rPr>
              <a:t>проприетарных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smtClean="0">
                <a:solidFill>
                  <a:srgbClr val="0B0BB5"/>
                </a:solidFill>
              </a:rPr>
              <a:t>операционных </a:t>
            </a:r>
            <a:br>
              <a:rPr lang="ru-RU" sz="2800" b="1" dirty="0" smtClean="0">
                <a:solidFill>
                  <a:srgbClr val="0B0BB5"/>
                </a:solidFill>
              </a:rPr>
            </a:br>
            <a:r>
              <a:rPr lang="ru-RU" sz="2800" b="1" dirty="0" smtClean="0">
                <a:solidFill>
                  <a:srgbClr val="0B0BB5"/>
                </a:solidFill>
              </a:rPr>
              <a:t>систем  корпорации </a:t>
            </a:r>
            <a:r>
              <a:rPr lang="en-US" sz="2800" b="1" dirty="0" smtClean="0">
                <a:solidFill>
                  <a:srgbClr val="0B0BB5"/>
                </a:solidFill>
              </a:rPr>
              <a:t>Microsoft</a:t>
            </a:r>
            <a:r>
              <a:rPr lang="ru-RU" sz="2800" b="1" dirty="0" smtClean="0">
                <a:solidFill>
                  <a:srgbClr val="0B0BB5"/>
                </a:solidFill>
              </a:rPr>
              <a:t>, основанных </a:t>
            </a:r>
            <a:br>
              <a:rPr lang="ru-RU" sz="2800" b="1" dirty="0" smtClean="0">
                <a:solidFill>
                  <a:srgbClr val="0B0BB5"/>
                </a:solidFill>
              </a:rPr>
            </a:br>
            <a:r>
              <a:rPr lang="ru-RU" sz="2800" b="1" dirty="0" smtClean="0">
                <a:solidFill>
                  <a:srgbClr val="0B0BB5"/>
                </a:solidFill>
              </a:rPr>
              <a:t>на применении графического интерфейса</a:t>
            </a:r>
            <a:br>
              <a:rPr lang="ru-RU" sz="2800" b="1" dirty="0" smtClean="0">
                <a:solidFill>
                  <a:srgbClr val="0B0BB5"/>
                </a:solidFill>
              </a:rPr>
            </a:br>
            <a:r>
              <a:rPr lang="ru-RU" sz="2800" b="1" dirty="0" smtClean="0">
                <a:solidFill>
                  <a:srgbClr val="0B0BB5"/>
                </a:solidFill>
              </a:rPr>
              <a:t>(оконного). </a:t>
            </a:r>
          </a:p>
        </p:txBody>
      </p:sp>
      <p:pic>
        <p:nvPicPr>
          <p:cNvPr id="4" name="Picture 2" descr="File:BillGates201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00232" y="2500306"/>
            <a:ext cx="1583066" cy="2082982"/>
          </a:xfrm>
          <a:prstGeom prst="rect">
            <a:avLst/>
          </a:prstGeom>
          <a:noFill/>
        </p:spPr>
      </p:pic>
      <p:pic>
        <p:nvPicPr>
          <p:cNvPr id="5" name="Picture 4" descr="File:Paull Allen fix 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86380" y="2428868"/>
            <a:ext cx="1737517" cy="2225790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428728" y="4643446"/>
            <a:ext cx="2786082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Билл Гейтс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929190" y="4643446"/>
            <a:ext cx="2714644" cy="428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Пол Аллен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2362" t="7810" r="24800" b="58949"/>
          <a:stretch/>
        </p:blipFill>
        <p:spPr>
          <a:xfrm>
            <a:off x="8117010" y="116633"/>
            <a:ext cx="642533" cy="576064"/>
          </a:xfrm>
          <a:prstGeom prst="rect">
            <a:avLst/>
          </a:prstGeom>
        </p:spPr>
      </p:pic>
      <p:sp>
        <p:nvSpPr>
          <p:cNvPr id="10" name="Подзаголовок 2"/>
          <p:cNvSpPr txBox="1">
            <a:spLocks/>
          </p:cNvSpPr>
          <p:nvPr/>
        </p:nvSpPr>
        <p:spPr>
          <a:xfrm>
            <a:off x="428596" y="5072075"/>
            <a:ext cx="8715404" cy="1285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Программное обеспечение, являющееся </a:t>
            </a:r>
            <a:r>
              <a:rPr kumimoji="0" lang="ru-RU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частной собственностью</a:t>
            </a:r>
            <a:r>
              <a:rPr kumimoji="0" lang="ru-RU" sz="2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авторов или правообладателей и не удовлетворяющее </a:t>
            </a:r>
            <a:b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критериям свободного программного ПО</a:t>
            </a: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671582" y="1142984"/>
            <a:ext cx="7472418" cy="1357322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ru-RU" b="1" dirty="0" err="1" smtClean="0">
                <a:solidFill>
                  <a:srgbClr val="C00000"/>
                </a:solidFill>
              </a:rPr>
              <a:t>MacОs</a:t>
            </a:r>
            <a:r>
              <a:rPr lang="ru-RU" b="1" dirty="0" smtClean="0">
                <a:solidFill>
                  <a:srgbClr val="C00000"/>
                </a:solidFill>
              </a:rPr>
              <a:t> представляет собой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линейку операционных систем,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созданных компанией </a:t>
            </a:r>
            <a:r>
              <a:rPr lang="en-US" b="1" dirty="0" smtClean="0">
                <a:solidFill>
                  <a:srgbClr val="C00000"/>
                </a:solidFill>
              </a:rPr>
              <a:t>A</a:t>
            </a:r>
            <a:r>
              <a:rPr lang="ru-RU" b="1" dirty="0" err="1" smtClean="0">
                <a:solidFill>
                  <a:srgbClr val="C00000"/>
                </a:solidFill>
              </a:rPr>
              <a:t>pple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endParaRPr lang="ru-RU" sz="3600" b="1" dirty="0">
              <a:solidFill>
                <a:srgbClr val="C00000"/>
              </a:solidFill>
              <a:hlinkClick r:id="rId3" action="ppaction://hlinkfile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 l="22677"/>
          <a:stretch>
            <a:fillRect/>
          </a:stretch>
        </p:blipFill>
        <p:spPr bwMode="auto">
          <a:xfrm>
            <a:off x="-29795" y="1571612"/>
            <a:ext cx="2577718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0" y="5072074"/>
            <a:ext cx="13572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Apple </a:t>
            </a:r>
            <a:r>
              <a:rPr lang="en-US" dirty="0" err="1" smtClean="0"/>
              <a:t>iMAC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MD096RS/A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4286256"/>
            <a:ext cx="17145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Цена </a:t>
            </a:r>
          </a:p>
          <a:p>
            <a:r>
              <a:rPr lang="en-US" dirty="0" smtClean="0"/>
              <a:t>150</a:t>
            </a:r>
            <a:r>
              <a:rPr lang="ru-RU" dirty="0" smtClean="0"/>
              <a:t> </a:t>
            </a:r>
            <a:r>
              <a:rPr lang="en-US" dirty="0" smtClean="0"/>
              <a:t>-</a:t>
            </a:r>
            <a:r>
              <a:rPr lang="ru-RU" dirty="0" smtClean="0"/>
              <a:t> </a:t>
            </a:r>
            <a:r>
              <a:rPr lang="en-US" dirty="0" smtClean="0"/>
              <a:t>200 </a:t>
            </a:r>
            <a:r>
              <a:rPr lang="ru-RU" dirty="0" smtClean="0"/>
              <a:t>т.р.</a:t>
            </a:r>
            <a:endParaRPr lang="ru-RU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28596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Операционная система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Macintosh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(1984 г.)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2" descr="Джобс держит белый iPhone 4 на Worldwide Developers Conference в 2010 году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14480" y="2786058"/>
            <a:ext cx="2113981" cy="2071702"/>
          </a:xfrm>
          <a:prstGeom prst="rect">
            <a:avLst/>
          </a:prstGeom>
          <a:noFill/>
        </p:spPr>
      </p:pic>
      <p:pic>
        <p:nvPicPr>
          <p:cNvPr id="11" name="Picture 4" descr="Steve Wozniak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6248" y="2643182"/>
            <a:ext cx="1916628" cy="2357454"/>
          </a:xfrm>
          <a:prstGeom prst="rect">
            <a:avLst/>
          </a:prstGeom>
          <a:noFill/>
        </p:spPr>
      </p:pic>
      <p:pic>
        <p:nvPicPr>
          <p:cNvPr id="12" name="Picture 6" descr="RonaldWayneMacworld2009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72264" y="2714620"/>
            <a:ext cx="2255937" cy="2357454"/>
          </a:xfrm>
          <a:prstGeom prst="rect">
            <a:avLst/>
          </a:prstGeom>
          <a:noFill/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5588" r="27951"/>
          <a:stretch/>
        </p:blipFill>
        <p:spPr>
          <a:xfrm>
            <a:off x="8216410" y="116632"/>
            <a:ext cx="540884" cy="620878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1857356" y="5286388"/>
            <a:ext cx="6715172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dirty="0" smtClean="0">
                <a:solidFill>
                  <a:schemeClr val="tx1"/>
                </a:solidFill>
              </a:rPr>
              <a:t>Стив Джобс                            Стив Возняк                          Рональд Уэйн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214422"/>
            <a:ext cx="8215370" cy="24288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err="1" smtClean="0">
                <a:solidFill>
                  <a:srgbClr val="C00000"/>
                </a:solidFill>
              </a:rPr>
              <a:t>Linux</a:t>
            </a:r>
            <a:r>
              <a:rPr lang="ru-RU" b="1" dirty="0" smtClean="0">
                <a:solidFill>
                  <a:srgbClr val="C00000"/>
                </a:solidFill>
              </a:rPr>
              <a:t> — семейство операционных систем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с открытым исходным кодом.  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err="1" smtClean="0">
                <a:solidFill>
                  <a:srgbClr val="C00000"/>
                </a:solidFill>
              </a:rPr>
              <a:t>Linux</a:t>
            </a:r>
            <a:r>
              <a:rPr lang="ru-RU" b="1" dirty="0" smtClean="0">
                <a:solidFill>
                  <a:srgbClr val="C00000"/>
                </a:solidFill>
              </a:rPr>
              <a:t> назван в честь </a:t>
            </a:r>
            <a:r>
              <a:rPr lang="ru-RU" b="1" dirty="0" err="1" smtClean="0">
                <a:solidFill>
                  <a:srgbClr val="C00000"/>
                </a:solidFill>
              </a:rPr>
              <a:t>Линуса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Торвальдса</a:t>
            </a:r>
            <a:r>
              <a:rPr lang="ru-RU" b="1" dirty="0" smtClean="0">
                <a:solidFill>
                  <a:srgbClr val="C00000"/>
                </a:solidFill>
              </a:rPr>
              <a:t>, создателя ядра </a:t>
            </a:r>
            <a:r>
              <a:rPr lang="ru-RU" b="1" dirty="0" err="1" smtClean="0">
                <a:solidFill>
                  <a:srgbClr val="C00000"/>
                </a:solidFill>
              </a:rPr>
              <a:t>Linux</a:t>
            </a:r>
            <a:r>
              <a:rPr lang="ru-RU" b="1" dirty="0" smtClean="0">
                <a:solidFill>
                  <a:srgbClr val="C00000"/>
                </a:solidFill>
              </a:rPr>
              <a:t> в 1991 году. Большинство серверов работают под </a:t>
            </a:r>
            <a:r>
              <a:rPr lang="ru-RU" b="1" dirty="0" err="1" smtClean="0">
                <a:solidFill>
                  <a:srgbClr val="C00000"/>
                </a:solidFill>
              </a:rPr>
              <a:t>Linux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28596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Операционная система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Linux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(1991 г.)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2" descr="Linus Torvalds.jpeg"/>
          <p:cNvPicPr>
            <a:picLocks noChangeAspect="1" noChangeArrowheads="1"/>
          </p:cNvPicPr>
          <p:nvPr/>
        </p:nvPicPr>
        <p:blipFill>
          <a:blip r:embed="rId3" cstate="print"/>
          <a:srcRect t="12003" b="2770"/>
          <a:stretch>
            <a:fillRect/>
          </a:stretch>
        </p:blipFill>
        <p:spPr bwMode="auto">
          <a:xfrm>
            <a:off x="2000232" y="3643314"/>
            <a:ext cx="1614684" cy="223134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929058" y="4071942"/>
            <a:ext cx="41434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err="1" smtClean="0"/>
              <a:t>Линус</a:t>
            </a:r>
            <a:r>
              <a:rPr lang="ru-RU" sz="3600" dirty="0" smtClean="0"/>
              <a:t> </a:t>
            </a:r>
            <a:r>
              <a:rPr lang="ru-RU" sz="3600" dirty="0" err="1" smtClean="0"/>
              <a:t>Торвальдс</a:t>
            </a:r>
            <a:endParaRPr lang="ru-RU" sz="3600" dirty="0" smtClean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4013" t="126" r="24012"/>
          <a:stretch/>
        </p:blipFill>
        <p:spPr>
          <a:xfrm>
            <a:off x="7380312" y="126492"/>
            <a:ext cx="936818" cy="108012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609600" y="0"/>
            <a:ext cx="9753600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3143240" y="4357694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 rot="1396449">
            <a:off x="6359609" y="3328487"/>
            <a:ext cx="914400" cy="1643074"/>
          </a:xfrm>
          <a:prstGeom prst="ellipse">
            <a:avLst/>
          </a:prstGeom>
          <a:solidFill>
            <a:srgbClr val="E4DB28"/>
          </a:solidFill>
          <a:ln>
            <a:solidFill>
              <a:srgbClr val="E4DB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6429388" y="3357562"/>
            <a:ext cx="571504" cy="500066"/>
          </a:xfrm>
          <a:prstGeom prst="ellipse">
            <a:avLst/>
          </a:prstGeom>
          <a:solidFill>
            <a:srgbClr val="E4DB28"/>
          </a:solidFill>
          <a:ln>
            <a:solidFill>
              <a:srgbClr val="E4DB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 rot="3066905">
            <a:off x="5755682" y="4122019"/>
            <a:ext cx="914400" cy="1643074"/>
          </a:xfrm>
          <a:prstGeom prst="ellipse">
            <a:avLst/>
          </a:prstGeom>
          <a:solidFill>
            <a:srgbClr val="E4DB28"/>
          </a:solidFill>
          <a:ln>
            <a:solidFill>
              <a:srgbClr val="E4DB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 rot="1627272">
            <a:off x="2243515" y="4351957"/>
            <a:ext cx="642942" cy="171172"/>
          </a:xfrm>
          <a:prstGeom prst="ellipse">
            <a:avLst/>
          </a:prstGeom>
          <a:solidFill>
            <a:srgbClr val="C7C5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357686" y="4000504"/>
            <a:ext cx="914400" cy="2857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50" y="3714752"/>
            <a:ext cx="400972" cy="355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Овал 15"/>
          <p:cNvSpPr/>
          <p:nvPr/>
        </p:nvSpPr>
        <p:spPr>
          <a:xfrm rot="18666058">
            <a:off x="7671931" y="5320512"/>
            <a:ext cx="1417288" cy="1666975"/>
          </a:xfrm>
          <a:prstGeom prst="ellipse">
            <a:avLst/>
          </a:prstGeom>
          <a:solidFill>
            <a:srgbClr val="E9E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 rot="18666058">
            <a:off x="7725111" y="5209208"/>
            <a:ext cx="1417288" cy="648635"/>
          </a:xfrm>
          <a:prstGeom prst="ellipse">
            <a:avLst/>
          </a:prstGeom>
          <a:solidFill>
            <a:srgbClr val="E9E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 rot="2844942">
            <a:off x="6432033" y="3533546"/>
            <a:ext cx="748759" cy="1500294"/>
          </a:xfrm>
          <a:prstGeom prst="ellipse">
            <a:avLst/>
          </a:prstGeom>
          <a:solidFill>
            <a:srgbClr val="E4DB28"/>
          </a:solidFill>
          <a:ln>
            <a:solidFill>
              <a:srgbClr val="E4DB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 rot="2844942">
            <a:off x="6360596" y="3819297"/>
            <a:ext cx="748759" cy="1500294"/>
          </a:xfrm>
          <a:prstGeom prst="ellipse">
            <a:avLst/>
          </a:prstGeom>
          <a:solidFill>
            <a:srgbClr val="E4DB28"/>
          </a:solidFill>
          <a:ln>
            <a:solidFill>
              <a:srgbClr val="E4DB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 rot="2549806">
            <a:off x="6866116" y="5223572"/>
            <a:ext cx="901356" cy="76765"/>
          </a:xfrm>
          <a:prstGeom prst="rect">
            <a:avLst/>
          </a:prstGeom>
          <a:solidFill>
            <a:srgbClr val="D98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1771624" y="0"/>
            <a:ext cx="73723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dirty="0" smtClean="0">
                <a:latin typeface="+mj-lt"/>
                <a:ea typeface="+mj-ea"/>
                <a:cs typeface="+mj-cs"/>
              </a:rPr>
              <a:t>Общая схема программного обеспечения современного ПК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143636" y="4643446"/>
            <a:ext cx="649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5" action="ppaction://hlinkpres?slideindex=1&amp;slidetitle="/>
              </a:rPr>
              <a:t>OS/2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429388" y="3429000"/>
            <a:ext cx="843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 smtClean="0">
                <a:solidFill>
                  <a:srgbClr val="0B0BB5"/>
                </a:solidFill>
              </a:rPr>
              <a:t>MacОs</a:t>
            </a:r>
            <a:endParaRPr lang="ru-RU" dirty="0">
              <a:solidFill>
                <a:srgbClr val="0B0BB5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071934" y="3500438"/>
            <a:ext cx="1643074" cy="64294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266" name="Picture 2" descr="http://businessua.com/uploads/images/default/apple-steep-mobile_ru.jpg"/>
          <p:cNvPicPr>
            <a:picLocks noChangeAspect="1" noChangeArrowheads="1"/>
          </p:cNvPicPr>
          <p:nvPr/>
        </p:nvPicPr>
        <p:blipFill>
          <a:blip r:embed="rId6" cstate="print"/>
          <a:srcRect l="31399" t="23187" r="31981" b="17004"/>
          <a:stretch>
            <a:fillRect/>
          </a:stretch>
        </p:blipFill>
        <p:spPr bwMode="auto">
          <a:xfrm>
            <a:off x="6786578" y="3786190"/>
            <a:ext cx="277407" cy="340852"/>
          </a:xfrm>
          <a:prstGeom prst="rect">
            <a:avLst/>
          </a:prstGeom>
          <a:noFill/>
        </p:spPr>
      </p:pic>
      <p:sp>
        <p:nvSpPr>
          <p:cNvPr id="26" name="Прямоугольник 25"/>
          <p:cNvSpPr/>
          <p:nvPr/>
        </p:nvSpPr>
        <p:spPr>
          <a:xfrm>
            <a:off x="4143372" y="3500438"/>
            <a:ext cx="1317091" cy="5909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80000"/>
              </a:lnSpc>
            </a:pPr>
            <a:r>
              <a:rPr lang="ru-RU" sz="2000" b="1" cap="none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Аппаратная</a:t>
            </a:r>
          </a:p>
          <a:p>
            <a:pPr algn="ctr">
              <a:lnSpc>
                <a:spcPct val="80000"/>
              </a:lnSpc>
            </a:pPr>
            <a:r>
              <a:rPr lang="ru-RU" sz="2000" b="1" cap="none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часть</a:t>
            </a:r>
            <a:endParaRPr lang="ru-RU" sz="2000" b="1" cap="none" spc="-14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000496" y="2143116"/>
            <a:ext cx="1571636" cy="42862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4000496" y="2071678"/>
            <a:ext cx="1631536" cy="5909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80000"/>
              </a:lnSpc>
            </a:pPr>
            <a:r>
              <a:rPr lang="ru-RU" sz="2000" b="1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Операционная</a:t>
            </a:r>
          </a:p>
          <a:p>
            <a:pPr algn="ctr">
              <a:lnSpc>
                <a:spcPct val="80000"/>
              </a:lnSpc>
            </a:pPr>
            <a:r>
              <a:rPr lang="ru-RU" sz="2000" b="1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система</a:t>
            </a:r>
            <a:endParaRPr lang="ru-RU" sz="2000" b="1" cap="none" spc="-14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071934" y="1214422"/>
            <a:ext cx="1643074" cy="642942"/>
          </a:xfrm>
          <a:prstGeom prst="rect">
            <a:avLst/>
          </a:prstGeom>
          <a:solidFill>
            <a:srgbClr val="EE7EB6"/>
          </a:solidFill>
          <a:ln>
            <a:solidFill>
              <a:srgbClr val="EE7E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000496" y="1142984"/>
            <a:ext cx="156741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80000"/>
              </a:lnSpc>
            </a:pPr>
            <a:r>
              <a:rPr lang="ru-RU" sz="2000" b="1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Прикладное</a:t>
            </a:r>
          </a:p>
          <a:p>
            <a:pPr algn="ctr">
              <a:lnSpc>
                <a:spcPct val="80000"/>
              </a:lnSpc>
            </a:pPr>
            <a:r>
              <a:rPr lang="ru-RU" sz="2000" b="1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программное </a:t>
            </a:r>
            <a:br>
              <a:rPr lang="ru-RU" sz="2000" b="1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000" b="1" spc="-14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обеспечение</a:t>
            </a:r>
            <a:endParaRPr lang="ru-RU" sz="2000" b="1" cap="none" spc="-14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2428860" y="4143380"/>
            <a:ext cx="1000132" cy="1000132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2857488" y="4572008"/>
            <a:ext cx="847732" cy="776294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3428992" y="5143512"/>
            <a:ext cx="633418" cy="490542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2071670" y="3714752"/>
            <a:ext cx="633418" cy="490542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2214546" y="4143380"/>
            <a:ext cx="633418" cy="490542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2285984" y="4071942"/>
            <a:ext cx="633418" cy="490542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2643174" y="4000504"/>
            <a:ext cx="142876" cy="214314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2714612" y="4071942"/>
            <a:ext cx="142876" cy="214314"/>
          </a:xfrm>
          <a:prstGeom prst="ellipse">
            <a:avLst/>
          </a:prstGeom>
          <a:solidFill>
            <a:srgbClr val="F2D10E"/>
          </a:solidFill>
          <a:ln>
            <a:solidFill>
              <a:srgbClr val="F2D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7358082" y="4357694"/>
            <a:ext cx="1000132" cy="428628"/>
          </a:xfrm>
          <a:prstGeom prst="rect">
            <a:avLst/>
          </a:prstGeom>
          <a:solidFill>
            <a:schemeClr val="bg1"/>
          </a:solidFill>
          <a:ln>
            <a:solidFill>
              <a:srgbClr val="EE7E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chemeClr val="tx1"/>
                </a:solidFill>
              </a:rPr>
              <a:t>-ф</a:t>
            </a:r>
            <a:r>
              <a:rPr lang="ru-RU" sz="1400" b="1" spc="-140" dirty="0" smtClean="0">
                <a:solidFill>
                  <a:schemeClr val="tx1"/>
                </a:solidFill>
              </a:rPr>
              <a:t>айловый менеджер</a:t>
            </a:r>
            <a:endParaRPr lang="ru-RU" sz="1400" b="1" spc="-140" dirty="0">
              <a:solidFill>
                <a:schemeClr val="tx1"/>
              </a:solidFill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571472" y="5143512"/>
            <a:ext cx="1000132" cy="1857388"/>
          </a:xfrm>
          <a:prstGeom prst="ellipse">
            <a:avLst/>
          </a:prstGeom>
          <a:solidFill>
            <a:srgbClr val="EAEAEA"/>
          </a:solidFill>
          <a:ln>
            <a:solidFill>
              <a:srgbClr val="EAE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rot="5400000" flipH="1" flipV="1">
            <a:off x="1571604" y="4929198"/>
            <a:ext cx="928694" cy="928694"/>
          </a:xfrm>
          <a:prstGeom prst="line">
            <a:avLst/>
          </a:prstGeom>
          <a:ln w="63500">
            <a:solidFill>
              <a:srgbClr val="EE7E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928662" y="5572140"/>
            <a:ext cx="1000132" cy="490542"/>
          </a:xfrm>
          <a:prstGeom prst="ellipse">
            <a:avLst/>
          </a:prstGeom>
          <a:solidFill>
            <a:srgbClr val="EAEAEA"/>
          </a:solidFill>
          <a:ln>
            <a:solidFill>
              <a:srgbClr val="EAE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00496" y="5072074"/>
            <a:ext cx="42408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4" name="Прямая со стрелкой 43"/>
          <p:cNvCxnSpPr>
            <a:stCxn id="17" idx="5"/>
          </p:cNvCxnSpPr>
          <p:nvPr/>
        </p:nvCxnSpPr>
        <p:spPr>
          <a:xfrm flipH="1" flipV="1">
            <a:off x="8215338" y="4714884"/>
            <a:ext cx="720636" cy="59180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629</Words>
  <PresentationFormat>Экран (4:3)</PresentationFormat>
  <Paragraphs>202</Paragraphs>
  <Slides>24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Слайд 1</vt:lpstr>
      <vt:lpstr>Слайд 2</vt:lpstr>
      <vt:lpstr>Слайд 3</vt:lpstr>
      <vt:lpstr>Слайд 4</vt:lpstr>
      <vt:lpstr>Основные функции ОС:</vt:lpstr>
      <vt:lpstr>Слайд 6</vt:lpstr>
      <vt:lpstr>Слайд 7</vt:lpstr>
      <vt:lpstr>Слайд 8</vt:lpstr>
      <vt:lpstr>Слайд 9</vt:lpstr>
      <vt:lpstr> «Проводник»</vt:lpstr>
      <vt:lpstr>Слайд 11</vt:lpstr>
      <vt:lpstr> </vt:lpstr>
      <vt:lpstr>Слайд 13</vt:lpstr>
      <vt:lpstr>Достоинства  и  недостатки растровой графики </vt:lpstr>
      <vt:lpstr>Слайд 15</vt:lpstr>
      <vt:lpstr>Достоинства и недостатки векторной графики</vt:lpstr>
      <vt:lpstr> Какое изображение в формате растровой графики, а какое в векторной? Почему?</vt:lpstr>
      <vt:lpstr>Слайд 18</vt:lpstr>
      <vt:lpstr>Слайд 19</vt:lpstr>
      <vt:lpstr>Слайд 20</vt:lpstr>
      <vt:lpstr>Слайд 21</vt:lpstr>
      <vt:lpstr>Тема ПО. Домашнее задание №1</vt:lpstr>
      <vt:lpstr>Домашнее задание №2 Заполнить таблицу:</vt:lpstr>
      <vt:lpstr>Задание №3. Основные функциональные группы программ и сервисов в интернете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HP</cp:lastModifiedBy>
  <cp:revision>39</cp:revision>
  <dcterms:modified xsi:type="dcterms:W3CDTF">2023-01-16T19:23:31Z</dcterms:modified>
</cp:coreProperties>
</file>