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11" r:id="rId2"/>
    <p:sldId id="442" r:id="rId3"/>
    <p:sldId id="439" r:id="rId4"/>
    <p:sldId id="444" r:id="rId5"/>
    <p:sldId id="443" r:id="rId6"/>
    <p:sldId id="450" r:id="rId7"/>
    <p:sldId id="350" r:id="rId8"/>
    <p:sldId id="445" r:id="rId9"/>
    <p:sldId id="446" r:id="rId10"/>
    <p:sldId id="404" r:id="rId11"/>
    <p:sldId id="411" r:id="rId12"/>
    <p:sldId id="449" r:id="rId13"/>
    <p:sldId id="317" r:id="rId14"/>
    <p:sldId id="310" r:id="rId1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5E2"/>
    <a:srgbClr val="DAFEEB"/>
    <a:srgbClr val="F5FFEF"/>
    <a:srgbClr val="FFFF00"/>
    <a:srgbClr val="339933"/>
    <a:srgbClr val="DDEBDE"/>
    <a:srgbClr val="FF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83" autoAdjust="0"/>
    <p:restoredTop sz="95506" autoAdjust="0"/>
  </p:normalViewPr>
  <p:slideViewPr>
    <p:cSldViewPr>
      <p:cViewPr varScale="1">
        <p:scale>
          <a:sx n="49" d="100"/>
          <a:sy n="49" d="100"/>
        </p:scale>
        <p:origin x="-10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61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61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6DD7F5-3057-4E62-9D99-FD6574DA024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BB32EF-E1D5-41AC-A281-711E078D286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D19056-C8AB-4612-B992-E90F3208B279}" type="slidenum">
              <a:rPr lang="ru-RU"/>
              <a:pPr/>
              <a:t>1</a:t>
            </a:fld>
            <a:endParaRPr lang="ru-RU"/>
          </a:p>
        </p:txBody>
      </p:sp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431" tIns="45716" rIns="91431" bIns="457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A2E28-971D-4D52-A26C-D80C9A3F647D}" type="slidenum">
              <a:rPr lang="ru-RU"/>
              <a:pPr/>
              <a:t>10</a:t>
            </a:fld>
            <a:endParaRPr lang="ru-RU"/>
          </a:p>
        </p:txBody>
      </p:sp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CC74E-6CCA-45FC-BEC0-00B554FD23E1}" type="slidenum">
              <a:rPr lang="ru-RU"/>
              <a:pPr/>
              <a:t>11</a:t>
            </a:fld>
            <a:endParaRPr lang="ru-RU"/>
          </a:p>
        </p:txBody>
      </p:sp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700545-1F98-4139-91B6-6C8EEA41F41B}" type="slidenum">
              <a:rPr lang="ru-RU"/>
              <a:pPr/>
              <a:t>12</a:t>
            </a:fld>
            <a:endParaRPr lang="ru-RU"/>
          </a:p>
        </p:txBody>
      </p:sp>
      <p:sp>
        <p:nvSpPr>
          <p:cNvPr id="88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88342-9459-418D-A044-2BF6B757A1B5}" type="slidenum">
              <a:rPr lang="ru-RU"/>
              <a:pPr/>
              <a:t>13</a:t>
            </a:fld>
            <a:endParaRPr lang="ru-RU"/>
          </a:p>
        </p:txBody>
      </p:sp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DD955F-6B5B-44B6-B1B0-D31548CA2F73}" type="slidenum">
              <a:rPr lang="ru-RU"/>
              <a:pPr/>
              <a:t>14</a:t>
            </a:fld>
            <a:endParaRPr lang="ru-RU"/>
          </a:p>
        </p:txBody>
      </p:sp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BFE92-B5DB-485E-98C2-333789624815}" type="slidenum">
              <a:rPr lang="ru-RU"/>
              <a:pPr/>
              <a:t>2</a:t>
            </a:fld>
            <a:endParaRPr lang="ru-RU"/>
          </a:p>
        </p:txBody>
      </p:sp>
      <p:sp>
        <p:nvSpPr>
          <p:cNvPr id="86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C84DE-EE29-4B06-AFC8-051CAD30BAA9}" type="slidenum">
              <a:rPr lang="ru-RU"/>
              <a:pPr/>
              <a:t>3</a:t>
            </a:fld>
            <a:endParaRPr lang="ru-RU"/>
          </a:p>
        </p:txBody>
      </p:sp>
      <p:sp>
        <p:nvSpPr>
          <p:cNvPr id="87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4DA33-D7B4-4FF5-AE48-9459000AB25B}" type="slidenum">
              <a:rPr lang="ru-RU"/>
              <a:pPr/>
              <a:t>4</a:t>
            </a:fld>
            <a:endParaRPr lang="ru-RU"/>
          </a:p>
        </p:txBody>
      </p:sp>
      <p:sp>
        <p:nvSpPr>
          <p:cNvPr id="86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A24FF-F796-4B76-B44E-614780E8B67D}" type="slidenum">
              <a:rPr lang="ru-RU"/>
              <a:pPr/>
              <a:t>5</a:t>
            </a:fld>
            <a:endParaRPr lang="ru-RU"/>
          </a:p>
        </p:txBody>
      </p:sp>
      <p:sp>
        <p:nvSpPr>
          <p:cNvPr id="86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86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516003-95AB-46D5-A17F-023F384A701F}" type="slidenum">
              <a:rPr lang="ru-RU"/>
              <a:pPr/>
              <a:t>6</a:t>
            </a:fld>
            <a:endParaRPr lang="ru-RU"/>
          </a:p>
        </p:txBody>
      </p:sp>
      <p:sp>
        <p:nvSpPr>
          <p:cNvPr id="88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8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8FCFD4-B588-4F1A-9D18-1D4C8708E68B}" type="slidenum">
              <a:rPr lang="ru-RU"/>
              <a:pPr/>
              <a:t>7</a:t>
            </a:fld>
            <a:endParaRPr lang="ru-RU"/>
          </a:p>
        </p:txBody>
      </p:sp>
      <p:sp>
        <p:nvSpPr>
          <p:cNvPr id="67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DE8BC-2328-49C3-BD9A-3F4F674B716E}" type="slidenum">
              <a:rPr lang="ru-RU"/>
              <a:pPr/>
              <a:t>8</a:t>
            </a:fld>
            <a:endParaRPr lang="ru-RU"/>
          </a:p>
        </p:txBody>
      </p:sp>
      <p:sp>
        <p:nvSpPr>
          <p:cNvPr id="87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A66C94-2B74-4909-B579-D4C79FE2CE64}" type="slidenum">
              <a:rPr lang="ru-RU"/>
              <a:pPr/>
              <a:t>9</a:t>
            </a:fld>
            <a:endParaRPr lang="ru-RU"/>
          </a:p>
        </p:txBody>
      </p:sp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410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0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1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611188" y="6237288"/>
            <a:ext cx="1512887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2195513" y="6237288"/>
            <a:ext cx="5976937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243888" y="6237288"/>
            <a:ext cx="754062" cy="457200"/>
          </a:xfrm>
        </p:spPr>
        <p:txBody>
          <a:bodyPr/>
          <a:lstStyle>
            <a:lvl1pPr>
              <a:defRPr/>
            </a:lvl1pPr>
          </a:lstStyle>
          <a:p>
            <a:fld id="{D0C59A05-A844-4B0E-A23E-6976000BDE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CB67F-63B1-4420-A2B2-95BF98835F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53FDF-1AA2-439F-8848-FACFC5D76B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68313" y="6237288"/>
            <a:ext cx="1582737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124075" y="6237288"/>
            <a:ext cx="60483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59788" y="6237288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ABB094EC-B8CD-4B0B-9D19-3ED230F24C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A9848-D0A3-455E-82E2-0BDEA39459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2DADC-C64E-486B-9ED6-2E66018412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B046C-FF29-4189-B182-5380E522F0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F9015-DE66-4034-A8D7-56E2B5C275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FC117-B121-488E-A20B-477A88913A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272FE-F851-4510-8102-114D94D2AE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762A-BB59-4E3E-9D13-489472D250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5221D-98A5-467A-9F80-6071B4BD96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07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7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237288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r>
              <a:rPr lang="ru-RU"/>
              <a:t>27 марта 2013 г.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24075" y="6237288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r>
              <a:rPr lang="ru-RU"/>
              <a:t>9-й Международный форум «MedSoft-2013»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237288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38A3D56-C360-4C07-B49E-EE03FD5367C8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k.ru/economics/article/2012/09/03/743740-roskomnadzor-zakruchivaet-gayki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srim.blogspot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rocrf.ru/news/81475-za-narushenie-ustanovlennogo-poryadka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roctmo.ru/news/news_5812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9E07490-535C-4A06-919F-43BD80097735}" type="slidenum">
              <a:rPr lang="ru-RU"/>
              <a:pPr/>
              <a:t>1</a:t>
            </a:fld>
            <a:endParaRPr lang="ru-RU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987550"/>
            <a:ext cx="8351837" cy="1512888"/>
          </a:xfrm>
        </p:spPr>
        <p:txBody>
          <a:bodyPr/>
          <a:lstStyle/>
          <a:p>
            <a:pPr algn="ctr"/>
            <a:r>
              <a:rPr lang="ru-RU" altLang="ko-KR" sz="3200"/>
              <a:t>«Проблемы защиты персональных данных в медицине: </a:t>
            </a:r>
            <a:r>
              <a:rPr lang="en-US" altLang="ko-KR" sz="3200">
                <a:ea typeface="굴림" pitchFamily="34" charset="-127"/>
              </a:rPr>
              <a:t/>
            </a:r>
            <a:br>
              <a:rPr lang="en-US" altLang="ko-KR" sz="3200">
                <a:ea typeface="굴림" pitchFamily="34" charset="-127"/>
              </a:rPr>
            </a:br>
            <a:r>
              <a:rPr lang="ru-RU" altLang="ko-KR" sz="3200"/>
              <a:t>Что показывает судебная практика»</a:t>
            </a:r>
            <a:endParaRPr lang="ru-RU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62388"/>
            <a:ext cx="8101012" cy="1511300"/>
          </a:xfrm>
        </p:spPr>
        <p:txBody>
          <a:bodyPr/>
          <a:lstStyle/>
          <a:p>
            <a:pPr algn="ctr"/>
            <a:r>
              <a:rPr lang="ru-RU" sz="2400">
                <a:effectLst/>
              </a:rPr>
              <a:t>Храмцовская Наталья Александровна</a:t>
            </a:r>
          </a:p>
          <a:p>
            <a:pPr algn="ctr"/>
            <a:r>
              <a:rPr lang="ru-RU" sz="1800">
                <a:effectLst/>
              </a:rPr>
              <a:t>к.и.н., ведущий  эксперт по управлению документацией</a:t>
            </a:r>
            <a:br>
              <a:rPr lang="ru-RU" sz="1800">
                <a:effectLst/>
              </a:rPr>
            </a:br>
            <a:r>
              <a:rPr lang="ru-RU" sz="1800">
                <a:effectLst/>
              </a:rPr>
              <a:t>компании «Электронные Офисные Системы», эксперт ИСО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312B7-D304-43EA-906E-085878367BF6}" type="slidenum">
              <a:rPr lang="ru-RU"/>
              <a:pPr/>
              <a:t>10</a:t>
            </a:fld>
            <a:endParaRPr lang="ru-RU"/>
          </a:p>
        </p:txBody>
      </p:sp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/>
              <a:t>Персональные данные в конструкторской документации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981200"/>
            <a:ext cx="5040313" cy="2311400"/>
          </a:xfrm>
        </p:spPr>
        <p:txBody>
          <a:bodyPr/>
          <a:lstStyle/>
          <a:p>
            <a:r>
              <a:rPr lang="ru-RU" sz="2000"/>
              <a:t>Работник в докладной записке потребовал удалить свою фамилию из конструкторских документов, которые работник не видел и не подписывал или с содержанием которых не был согласен</a:t>
            </a:r>
          </a:p>
        </p:txBody>
      </p:sp>
      <p:pic>
        <p:nvPicPr>
          <p:cNvPr id="787461" name="Picture 5" descr="5446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388" y="1773238"/>
            <a:ext cx="3529012" cy="2665412"/>
          </a:xfrm>
          <a:prstGeom prst="rect">
            <a:avLst/>
          </a:prstGeom>
          <a:noFill/>
        </p:spPr>
      </p:pic>
      <p:sp>
        <p:nvSpPr>
          <p:cNvPr id="787462" name="Text Box 6"/>
          <p:cNvSpPr txBox="1">
            <a:spLocks noChangeArrowheads="1"/>
          </p:cNvSpPr>
          <p:nvPr/>
        </p:nvSpPr>
        <p:spPr bwMode="auto">
          <a:xfrm>
            <a:off x="250825" y="4581525"/>
            <a:ext cx="871378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</a:pPr>
            <a:r>
              <a:rPr lang="ru-RU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Позиция суда:</a:t>
            </a:r>
            <a:r>
              <a:rPr lang="ru-RU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Использование работодателем персональных данных Б.П. в виде указания его фамилии в конструкторской документации было обусловлено выполнением им трудовых обязанностей, и было осуществлено в соответствии с должностной инструкцией Б.П. и действующими нормами трудового права</a:t>
            </a:r>
            <a:endParaRPr lang="ru-RU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58EA7-A1B3-42AB-93E0-93AAFCD47BEC}" type="slidenum">
              <a:rPr lang="ru-RU"/>
              <a:pPr/>
              <a:t>11</a:t>
            </a:fld>
            <a:endParaRPr lang="ru-RU"/>
          </a:p>
        </p:txBody>
      </p:sp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909638"/>
            <a:ext cx="7543800" cy="647700"/>
          </a:xfrm>
        </p:spPr>
        <p:txBody>
          <a:bodyPr/>
          <a:lstStyle/>
          <a:p>
            <a:pPr algn="ctr"/>
            <a:r>
              <a:rPr lang="ru-RU" sz="3200"/>
              <a:t>Штрафы хотят увеличить</a:t>
            </a:r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770063"/>
            <a:ext cx="8321703" cy="3944953"/>
          </a:xfrm>
        </p:spPr>
        <p:txBody>
          <a:bodyPr/>
          <a:lstStyle/>
          <a:p>
            <a:r>
              <a:rPr lang="ru-RU" sz="2400" dirty="0"/>
              <a:t>В новой версии закона штрафы предлагается увеличить до 50 тыс. руб.</a:t>
            </a:r>
            <a:br>
              <a:rPr lang="ru-RU" sz="2400" dirty="0"/>
            </a:br>
            <a:r>
              <a:rPr lang="ru-RU" sz="900" dirty="0"/>
              <a:t> </a:t>
            </a:r>
          </a:p>
          <a:p>
            <a:r>
              <a:rPr lang="ru-RU" sz="2400" dirty="0"/>
              <a:t>Когда обработка персональных данных повлекла причинение вреда жизни или здоровью, нарушитель будет караться штрафом: </a:t>
            </a:r>
          </a:p>
          <a:p>
            <a:pPr lvl="1"/>
            <a:r>
              <a:rPr lang="ru-RU" sz="2000" dirty="0"/>
              <a:t>4–5 тыс. руб. для </a:t>
            </a:r>
            <a:r>
              <a:rPr lang="ru-RU" sz="2000" dirty="0" err="1"/>
              <a:t>физлиц</a:t>
            </a:r>
            <a:r>
              <a:rPr lang="ru-RU" sz="2000" dirty="0"/>
              <a:t>, </a:t>
            </a:r>
          </a:p>
          <a:p>
            <a:pPr lvl="1"/>
            <a:r>
              <a:rPr lang="ru-RU" sz="2000" dirty="0"/>
              <a:t>10–15 тыс. руб. для должностных лиц, </a:t>
            </a:r>
          </a:p>
          <a:p>
            <a:pPr lvl="1"/>
            <a:r>
              <a:rPr lang="ru-RU" sz="2000" dirty="0"/>
              <a:t>штрафом в 1,5% совокупного дохода за год, но не менее 300 тыс. руб. для индивидуальных предпринимателей </a:t>
            </a:r>
          </a:p>
          <a:p>
            <a:pPr lvl="1"/>
            <a:r>
              <a:rPr lang="ru-RU" sz="2000" dirty="0"/>
              <a:t>штрафом в размере 1,5% совокупного дохода, но не менее 500 тысяч рублей для </a:t>
            </a:r>
            <a:r>
              <a:rPr lang="ru-RU" sz="2000" dirty="0" err="1"/>
              <a:t>юрлиц</a:t>
            </a:r>
            <a:r>
              <a:rPr lang="ru-RU" sz="2000" dirty="0"/>
              <a:t>. </a:t>
            </a:r>
            <a:br>
              <a:rPr lang="ru-RU" sz="2000" dirty="0"/>
            </a:br>
            <a:endParaRPr lang="ru-RU" sz="900" dirty="0"/>
          </a:p>
          <a:p>
            <a:pPr lvl="2">
              <a:buFont typeface="Wingdings" pitchFamily="2" charset="2"/>
              <a:buNone/>
            </a:pPr>
            <a:r>
              <a:rPr lang="ru-RU" sz="1200" dirty="0"/>
              <a:t>	</a:t>
            </a:r>
            <a:r>
              <a:rPr lang="ru-RU" sz="1200" dirty="0">
                <a:hlinkClick r:id="rId3"/>
              </a:rPr>
              <a:t>http://www.mk.ru/economics/article/2012/09/03/743740-roskomnadzor-zakruchivaet-gayki.html</a:t>
            </a:r>
            <a:r>
              <a:rPr lang="ru-RU" sz="1200" dirty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0DA9-67A1-4395-ABE7-28C384F4D8B8}" type="slidenum">
              <a:rPr lang="ru-RU"/>
              <a:pPr/>
              <a:t>12</a:t>
            </a:fld>
            <a:endParaRPr lang="ru-RU"/>
          </a:p>
        </p:txBody>
      </p:sp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57225"/>
            <a:ext cx="8070850" cy="900113"/>
          </a:xfrm>
        </p:spPr>
        <p:txBody>
          <a:bodyPr/>
          <a:lstStyle/>
          <a:p>
            <a:pPr algn="ctr"/>
            <a:r>
              <a:rPr lang="ru-RU" sz="3200"/>
              <a:t>Новое в регулировании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9" y="1700213"/>
            <a:ext cx="8536016" cy="4514869"/>
          </a:xfrm>
        </p:spPr>
        <p:txBody>
          <a:bodyPr/>
          <a:lstStyle/>
          <a:p>
            <a:r>
              <a:rPr lang="ru-RU" sz="2200" dirty="0"/>
              <a:t>Разъяснения </a:t>
            </a:r>
            <a:r>
              <a:rPr lang="ru-RU" sz="2200" dirty="0" err="1"/>
              <a:t>Роскомнадзора</a:t>
            </a:r>
            <a:r>
              <a:rPr lang="ru-RU" sz="2200" dirty="0"/>
              <a:t> по вопросам, касающихся </a:t>
            </a:r>
            <a:r>
              <a:rPr lang="ru-RU" sz="2200" dirty="0">
                <a:solidFill>
                  <a:srgbClr val="FF9900"/>
                </a:solidFill>
              </a:rPr>
              <a:t>обработки персональных данных работников, соискателей</a:t>
            </a:r>
            <a:r>
              <a:rPr lang="ru-RU" sz="2200" dirty="0"/>
              <a:t> на замещение вакантных должностей, а также лиц, находящихся в кадровом резерве (14 декабря 2012 года)</a:t>
            </a:r>
            <a:br>
              <a:rPr lang="ru-RU" sz="2200" dirty="0"/>
            </a:br>
            <a:endParaRPr lang="ru-RU" sz="900" dirty="0"/>
          </a:p>
          <a:p>
            <a:r>
              <a:rPr lang="en-US" sz="2200" dirty="0"/>
              <a:t>21 </a:t>
            </a:r>
            <a:r>
              <a:rPr lang="ru-RU" sz="2200" dirty="0"/>
              <a:t>марта 2013 года в Государственную Думу внесен законопроект «О внесении изменений в некоторые законодательные акты Российской Федерации в связи с принятием Федерального закона «О ратификации Конвенции Совета Европы о защите физических лиц при автоматизированной обработке персональных данных» и Федерального закона «О персональных данных»» (</a:t>
            </a:r>
            <a:r>
              <a:rPr lang="ru-RU" sz="2200" dirty="0">
                <a:solidFill>
                  <a:srgbClr val="FF9900"/>
                </a:solidFill>
              </a:rPr>
              <a:t>новая редакция главы 14 «Обработка персональных данных в рамках трудовых отношений»</a:t>
            </a:r>
            <a:r>
              <a:rPr lang="en-US" sz="2200" dirty="0"/>
              <a:t>)</a:t>
            </a: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555797-449F-481D-8045-F93BBCA8AC90}" type="slidenum">
              <a:rPr lang="ru-RU"/>
              <a:pPr/>
              <a:t>13</a:t>
            </a:fld>
            <a:endParaRPr lang="ru-RU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692150"/>
            <a:ext cx="8258175" cy="1152525"/>
          </a:xfrm>
        </p:spPr>
        <p:txBody>
          <a:bodyPr/>
          <a:lstStyle/>
          <a:p>
            <a:pPr algn="ctr"/>
            <a:r>
              <a:rPr lang="ru-RU" sz="3200">
                <a:latin typeface="Comic Sans MS" pitchFamily="66" charset="0"/>
              </a:rPr>
              <a:t>Приглашаю Вас на мой блог:</a:t>
            </a:r>
            <a:r>
              <a:rPr lang="ru-RU" sz="3200"/>
              <a:t> </a:t>
            </a:r>
            <a:r>
              <a:rPr lang="ru-RU" sz="3200">
                <a:hlinkClick r:id="rId3"/>
              </a:rPr>
              <a:t>http://rusrim.blogspot.com/</a:t>
            </a:r>
            <a:r>
              <a:rPr lang="ru-RU" sz="3200"/>
              <a:t> </a:t>
            </a:r>
          </a:p>
        </p:txBody>
      </p:sp>
      <p:pic>
        <p:nvPicPr>
          <p:cNvPr id="583684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66825" y="2060575"/>
            <a:ext cx="6545263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72720-C7D0-4D2D-9C34-8A59AF5877C5}" type="slidenum">
              <a:rPr lang="ru-RU"/>
              <a:pPr/>
              <a:t>14</a:t>
            </a:fld>
            <a:endParaRPr lang="ru-RU"/>
          </a:p>
        </p:txBody>
      </p:sp>
      <p:grpSp>
        <p:nvGrpSpPr>
          <p:cNvPr id="376834" name="Group 2"/>
          <p:cNvGrpSpPr>
            <a:grpSpLocks/>
          </p:cNvGrpSpPr>
          <p:nvPr/>
        </p:nvGrpSpPr>
        <p:grpSpPr bwMode="auto">
          <a:xfrm>
            <a:off x="1619250" y="1196975"/>
            <a:ext cx="5903913" cy="4724400"/>
            <a:chOff x="1081" y="768"/>
            <a:chExt cx="3863" cy="3408"/>
          </a:xfrm>
        </p:grpSpPr>
        <p:graphicFrame>
          <p:nvGraphicFramePr>
            <p:cNvPr id="376835" name="Object 3"/>
            <p:cNvGraphicFramePr>
              <a:graphicFrameLocks noChangeAspect="1"/>
            </p:cNvGraphicFramePr>
            <p:nvPr/>
          </p:nvGraphicFramePr>
          <p:xfrm>
            <a:off x="1920" y="768"/>
            <a:ext cx="2478" cy="3408"/>
          </p:xfrm>
          <a:graphic>
            <a:graphicData uri="http://schemas.openxmlformats.org/presentationml/2006/ole">
              <p:oleObj spid="_x0000_s376835" name="Clip" r:id="rId4" imgW="2309760" imgH="3176280" progId="">
                <p:embed/>
              </p:oleObj>
            </a:graphicData>
          </a:graphic>
        </p:graphicFrame>
        <p:sp>
          <p:nvSpPr>
            <p:cNvPr id="376836" name="Rectangle 4"/>
            <p:cNvSpPr>
              <a:spLocks noChangeArrowheads="1"/>
            </p:cNvSpPr>
            <p:nvPr/>
          </p:nvSpPr>
          <p:spPr bwMode="auto">
            <a:xfrm>
              <a:off x="1081" y="1248"/>
              <a:ext cx="3863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0" hangingPunct="0"/>
              <a:r>
                <a:rPr lang="ru-RU" sz="3200" b="1">
                  <a:latin typeface="Arial Black" pitchFamily="34" charset="0"/>
                  <a:cs typeface="Arial" charset="0"/>
                </a:rPr>
                <a:t/>
              </a:r>
              <a:br>
                <a:rPr lang="ru-RU" sz="3200" b="1">
                  <a:latin typeface="Arial Black" pitchFamily="34" charset="0"/>
                  <a:cs typeface="Arial" charset="0"/>
                </a:rPr>
              </a:br>
              <a:r>
                <a:rPr lang="ru-RU" sz="3200" b="1">
                  <a:latin typeface="Arial Black" pitchFamily="34" charset="0"/>
                  <a:cs typeface="Arial" charset="0"/>
                </a:rPr>
                <a:t>Вопросы</a:t>
              </a:r>
              <a:r>
                <a:rPr lang="ru-RU" sz="3200">
                  <a:latin typeface="Arial Black" pitchFamily="34" charset="0"/>
                  <a:cs typeface="Arial" charset="0"/>
                </a:rPr>
                <a:t>?</a:t>
              </a:r>
              <a:endParaRPr lang="en-US" sz="3200"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68379-3B21-4382-BA44-B199A534063F}" type="slidenum">
              <a:rPr lang="ru-RU"/>
              <a:pPr/>
              <a:t>2</a:t>
            </a:fld>
            <a:endParaRPr lang="ru-RU"/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68300"/>
            <a:ext cx="8424862" cy="900113"/>
          </a:xfrm>
        </p:spPr>
        <p:txBody>
          <a:bodyPr/>
          <a:lstStyle/>
          <a:p>
            <a:pPr algn="ctr"/>
            <a:r>
              <a:rPr lang="ru-RU" sz="3200"/>
              <a:t>Наступление с двух сторон</a:t>
            </a:r>
          </a:p>
        </p:txBody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39850"/>
            <a:ext cx="8353425" cy="4752975"/>
          </a:xfrm>
        </p:spPr>
        <p:txBody>
          <a:bodyPr/>
          <a:lstStyle/>
          <a:p>
            <a:r>
              <a:rPr lang="ru-RU" sz="2400" dirty="0" err="1"/>
              <a:t>Роскомнадзор</a:t>
            </a:r>
            <a:r>
              <a:rPr lang="ru-RU" sz="2400" dirty="0"/>
              <a:t> активизирует свою деятельность по контролю соблюдения законодательства</a:t>
            </a:r>
            <a:br>
              <a:rPr lang="ru-RU" sz="2400" dirty="0"/>
            </a:br>
            <a:endParaRPr lang="ru-RU" sz="900" dirty="0"/>
          </a:p>
          <a:p>
            <a:pPr lvl="1"/>
            <a:r>
              <a:rPr lang="ru-RU" sz="2000" dirty="0"/>
              <a:t>Обработка персональных данных сотрудников организации</a:t>
            </a:r>
            <a:br>
              <a:rPr lang="ru-RU" sz="2000" dirty="0"/>
            </a:br>
            <a:endParaRPr lang="ru-RU" sz="900" dirty="0"/>
          </a:p>
          <a:p>
            <a:pPr lvl="1"/>
            <a:r>
              <a:rPr lang="ru-RU" sz="2000" dirty="0"/>
              <a:t>Обработка персональных данных граждан при оказании услуг, в том числе </a:t>
            </a:r>
            <a:r>
              <a:rPr lang="ru-RU" sz="2000" dirty="0" smtClean="0"/>
              <a:t>медицинских</a:t>
            </a:r>
            <a:r>
              <a:rPr lang="ru-RU" sz="2000" dirty="0"/>
              <a:t/>
            </a:r>
            <a:br>
              <a:rPr lang="ru-RU" sz="2000" dirty="0"/>
            </a:br>
            <a:endParaRPr lang="ru-RU" sz="800" dirty="0"/>
          </a:p>
          <a:p>
            <a:r>
              <a:rPr lang="ru-RU" sz="2400" dirty="0"/>
              <a:t>Граждане пытаются использовать положения закона для привлечения организации к ответственности за действительные и мнимые нарушения </a:t>
            </a:r>
            <a:br>
              <a:rPr lang="ru-RU" sz="2400" dirty="0"/>
            </a:br>
            <a:endParaRPr lang="ru-RU" sz="900" dirty="0"/>
          </a:p>
          <a:p>
            <a:pPr lvl="1"/>
            <a:r>
              <a:rPr lang="ru-RU" sz="2000" dirty="0"/>
              <a:t>Претензии к работодателям</a:t>
            </a:r>
            <a:br>
              <a:rPr lang="ru-RU" sz="2000" dirty="0"/>
            </a:br>
            <a:endParaRPr lang="ru-RU" sz="1000" dirty="0"/>
          </a:p>
          <a:p>
            <a:pPr lvl="1"/>
            <a:r>
              <a:rPr lang="ru-RU" sz="2000" dirty="0"/>
              <a:t>Претензии к организациям при оказании услуг, в т.ч. </a:t>
            </a:r>
            <a:r>
              <a:rPr lang="ru-RU" sz="2000" dirty="0" smtClean="0"/>
              <a:t> медицинских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-»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5D13C-9C28-4843-B349-569F30FB7C6D}" type="slidenum">
              <a:rPr lang="ru-RU"/>
              <a:pPr/>
              <a:t>3</a:t>
            </a:fld>
            <a:endParaRPr lang="ru-RU"/>
          </a:p>
        </p:txBody>
      </p:sp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81075"/>
            <a:ext cx="8286750" cy="755650"/>
          </a:xfrm>
        </p:spPr>
        <p:txBody>
          <a:bodyPr/>
          <a:lstStyle/>
          <a:p>
            <a:pPr algn="ctr"/>
            <a:r>
              <a:rPr lang="ru-RU" sz="3200"/>
              <a:t>«Болевые точки»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496300" cy="4040188"/>
          </a:xfrm>
        </p:spPr>
        <p:txBody>
          <a:bodyPr/>
          <a:lstStyle/>
          <a:p>
            <a:r>
              <a:rPr lang="ru-RU" sz="2400"/>
              <a:t>Получение согласия на обработку персональных данных</a:t>
            </a:r>
            <a:br>
              <a:rPr lang="ru-RU" sz="2400"/>
            </a:br>
            <a:endParaRPr lang="ru-RU" sz="1000"/>
          </a:p>
          <a:p>
            <a:pPr lvl="1"/>
            <a:r>
              <a:rPr lang="ru-RU" sz="2200"/>
              <a:t>От сотрудников организации</a:t>
            </a:r>
          </a:p>
          <a:p>
            <a:pPr lvl="1"/>
            <a:r>
              <a:rPr lang="ru-RU" sz="2200"/>
              <a:t>От пациентов</a:t>
            </a:r>
            <a:br>
              <a:rPr lang="ru-RU" sz="2200"/>
            </a:br>
            <a:endParaRPr lang="ru-RU" sz="1000"/>
          </a:p>
          <a:p>
            <a:r>
              <a:rPr lang="ru-RU" sz="2400"/>
              <a:t>Передача данных третьим лицам</a:t>
            </a:r>
            <a:br>
              <a:rPr lang="ru-RU" sz="2400"/>
            </a:br>
            <a:endParaRPr lang="ru-RU" sz="900"/>
          </a:p>
          <a:p>
            <a:r>
              <a:rPr lang="ru-RU" sz="2400"/>
              <a:t>Давление со стороны государства, заставляющее переводить все больше медицинских ПДн в электронный вид и концентрировать их в рамках ЭМК</a:t>
            </a:r>
            <a:endParaRPr lang="ru-RU"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953E-9259-4C52-A476-1C722D5AC730}" type="slidenum">
              <a:rPr lang="ru-RU"/>
              <a:pPr/>
              <a:t>4</a:t>
            </a:fld>
            <a:endParaRPr lang="ru-RU"/>
          </a:p>
        </p:txBody>
      </p:sp>
      <p:sp>
        <p:nvSpPr>
          <p:cNvPr id="86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8243887" cy="1044575"/>
          </a:xfrm>
        </p:spPr>
        <p:txBody>
          <a:bodyPr/>
          <a:lstStyle/>
          <a:p>
            <a:pPr algn="ctr"/>
            <a:r>
              <a:rPr lang="ru-RU" sz="3200"/>
              <a:t>Основные риски, связанные с исполнением закона № 152-ФЗ</a:t>
            </a:r>
            <a:endParaRPr lang="ru-RU"/>
          </a:p>
        </p:txBody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424862" cy="3752850"/>
          </a:xfrm>
        </p:spPr>
        <p:txBody>
          <a:bodyPr/>
          <a:lstStyle/>
          <a:p>
            <a:r>
              <a:rPr lang="ru-RU" sz="2400"/>
              <a:t>Риски вмешательства регуляторов в деловую деятельность организаций</a:t>
            </a:r>
            <a:br>
              <a:rPr lang="ru-RU" sz="2400"/>
            </a:br>
            <a:r>
              <a:rPr lang="ru-RU" sz="900"/>
              <a:t> </a:t>
            </a:r>
          </a:p>
          <a:p>
            <a:pPr lvl="1"/>
            <a:r>
              <a:rPr lang="ru-RU" sz="2000"/>
              <a:t>в соответствии с п. 4 части 3 ст. 23, уполномоченный орган по защите прав субъектов ПД (Роскомнадзор) имеет право «принимать в установленном законодательством РФ порядке меры </a:t>
            </a:r>
            <a:r>
              <a:rPr lang="ru-RU" sz="2000">
                <a:solidFill>
                  <a:srgbClr val="FF9900"/>
                </a:solidFill>
              </a:rPr>
              <a:t>по приостановлению или прекращению обработки ПД</a:t>
            </a:r>
            <a:r>
              <a:rPr lang="ru-RU" sz="2000"/>
              <a:t>, осуществляемой с нарушением требований настоящего ФЗ»</a:t>
            </a:r>
            <a:br>
              <a:rPr lang="ru-RU" sz="2000"/>
            </a:br>
            <a:endParaRPr lang="ru-RU" sz="900"/>
          </a:p>
          <a:p>
            <a:r>
              <a:rPr lang="ru-RU" sz="2400"/>
              <a:t>Риски блокирования работы организации путем «перегрузки» ее запросами граждан – субъектов ПДн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E41E-6F01-42E0-9553-5BA71622CAD4}" type="slidenum">
              <a:rPr lang="ru-RU"/>
              <a:pPr/>
              <a:t>5</a:t>
            </a:fld>
            <a:endParaRPr lang="ru-RU"/>
          </a:p>
        </p:txBody>
      </p:sp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8243887" cy="900112"/>
          </a:xfrm>
        </p:spPr>
        <p:txBody>
          <a:bodyPr/>
          <a:lstStyle/>
          <a:p>
            <a:pPr algn="ctr"/>
            <a:r>
              <a:rPr lang="ru-RU" sz="3200"/>
              <a:t>Виды наказаний (КоАП РФ)</a:t>
            </a:r>
          </a:p>
        </p:txBody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8496300" cy="4114800"/>
          </a:xfrm>
        </p:spPr>
        <p:txBody>
          <a:bodyPr/>
          <a:lstStyle/>
          <a:p>
            <a:r>
              <a:rPr lang="ru-RU" sz="2200"/>
              <a:t>Статья 13.11. Нарушение установленного законом порядка сбора, хранения, использования или распространения информации о гражданах (персональных данных)</a:t>
            </a:r>
            <a:r>
              <a:rPr lang="ru-RU" sz="2000"/>
              <a:t/>
            </a:r>
            <a:br>
              <a:rPr lang="ru-RU" sz="2000"/>
            </a:br>
            <a:endParaRPr lang="ru-RU" sz="900"/>
          </a:p>
          <a:p>
            <a:pPr lvl="1"/>
            <a:r>
              <a:rPr lang="ru-RU" sz="2000"/>
              <a:t>штраф на граждан в размере от 300 до 500 руб.; </a:t>
            </a:r>
            <a:br>
              <a:rPr lang="ru-RU" sz="2000"/>
            </a:br>
            <a:r>
              <a:rPr lang="ru-RU" sz="2000"/>
              <a:t>на должностных лиц - от 500 до 1000 руб.; </a:t>
            </a:r>
            <a:br>
              <a:rPr lang="ru-RU" sz="2000"/>
            </a:br>
            <a:r>
              <a:rPr lang="ru-RU" sz="2000"/>
              <a:t>на юридических лиц - от 5 000 до 10 000 руб.</a:t>
            </a:r>
          </a:p>
          <a:p>
            <a:endParaRPr lang="ru-RU" sz="900"/>
          </a:p>
          <a:p>
            <a:r>
              <a:rPr lang="ru-RU" sz="2200"/>
              <a:t>Статья 19.7. Непредставление сведений (информации)</a:t>
            </a:r>
            <a:br>
              <a:rPr lang="ru-RU" sz="2200"/>
            </a:br>
            <a:endParaRPr lang="ru-RU" sz="900"/>
          </a:p>
          <a:p>
            <a:pPr lvl="1"/>
            <a:r>
              <a:rPr lang="ru-RU" sz="2000"/>
              <a:t>штраф на граждан в размере от 100 до 300 руб.; </a:t>
            </a:r>
            <a:br>
              <a:rPr lang="ru-RU" sz="2000"/>
            </a:br>
            <a:r>
              <a:rPr lang="ru-RU" sz="2000"/>
              <a:t>на должностных лиц - от 300 до 500 руб.; </a:t>
            </a:r>
            <a:br>
              <a:rPr lang="ru-RU" sz="2000"/>
            </a:br>
            <a:r>
              <a:rPr lang="ru-RU" sz="2000"/>
              <a:t>на юридических лиц - от 3 000 до 5 000 руб.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AC7-BE8D-4046-BFF1-ED8CB2CB8A6B}" type="slidenum">
              <a:rPr lang="ru-RU"/>
              <a:pPr/>
              <a:t>6</a:t>
            </a:fld>
            <a:endParaRPr lang="ru-RU"/>
          </a:p>
        </p:txBody>
      </p:sp>
      <p:sp>
        <p:nvSpPr>
          <p:cNvPr id="88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567737" cy="1431925"/>
          </a:xfrm>
        </p:spPr>
        <p:txBody>
          <a:bodyPr/>
          <a:lstStyle/>
          <a:p>
            <a:pPr algn="ctr"/>
            <a:r>
              <a:rPr lang="ru-RU" sz="3200"/>
              <a:t>Согласие на обработку ПДн при оказании медицинских услуг</a:t>
            </a:r>
          </a:p>
        </p:txBody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353425" cy="4114800"/>
          </a:xfrm>
        </p:spPr>
        <p:txBody>
          <a:bodyPr/>
          <a:lstStyle/>
          <a:p>
            <a:r>
              <a:rPr lang="ru-RU" sz="2400"/>
              <a:t>Работодатель обязал сотрудницу пройти осмотр в Областном наркологическом диспансере, где ей предложили </a:t>
            </a:r>
            <a:r>
              <a:rPr lang="ru-RU" sz="2400">
                <a:solidFill>
                  <a:srgbClr val="FF9900"/>
                </a:solidFill>
              </a:rPr>
              <a:t>подписать согласие на обработку персональных данных</a:t>
            </a:r>
            <a:r>
              <a:rPr lang="ru-RU" sz="2400"/>
              <a:t>, объяснив, что иначе ее не допустят на прием к врачу</a:t>
            </a:r>
            <a:br>
              <a:rPr lang="ru-RU" sz="2400"/>
            </a:br>
            <a:endParaRPr lang="ru-RU" sz="900"/>
          </a:p>
          <a:p>
            <a:r>
              <a:rPr lang="ru-RU" sz="2400" b="1"/>
              <a:t>Позиция суда:</a:t>
            </a:r>
            <a:r>
              <a:rPr lang="ru-RU" sz="2400"/>
              <a:t> Поскольку диспансер осуществляет профессиональную медицинскую деятельность, при оказании услуги медицинским учреждением по проведению медицинского осмотра по просьбе гражданина получения дополнительного согласия на обработку его персональных данных не требуется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E6CD-6272-4385-B520-A8720316AF3A}" type="slidenum">
              <a:rPr lang="ru-RU"/>
              <a:pPr/>
              <a:t>7</a:t>
            </a:fld>
            <a:endParaRPr lang="ru-RU"/>
          </a:p>
        </p:txBody>
      </p:sp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655638"/>
            <a:ext cx="8748712" cy="1044575"/>
          </a:xfrm>
        </p:spPr>
        <p:txBody>
          <a:bodyPr/>
          <a:lstStyle/>
          <a:p>
            <a:pPr algn="ctr"/>
            <a:r>
              <a:rPr lang="ru-RU" sz="3200"/>
              <a:t>Копии свидетельств о рождении детей</a:t>
            </a:r>
            <a:br>
              <a:rPr lang="ru-RU" sz="3200"/>
            </a:br>
            <a:r>
              <a:rPr lang="ru-RU" sz="3200"/>
              <a:t>(обработка специальных ПДн)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0063"/>
            <a:ext cx="8353425" cy="4016391"/>
          </a:xfrm>
        </p:spPr>
        <p:txBody>
          <a:bodyPr/>
          <a:lstStyle/>
          <a:p>
            <a:r>
              <a:rPr lang="ru-RU" sz="2400" dirty="0"/>
              <a:t>Выездная проверка </a:t>
            </a:r>
            <a:r>
              <a:rPr lang="ru-RU" sz="2400" dirty="0" err="1"/>
              <a:t>Роскомнадзора</a:t>
            </a:r>
            <a:r>
              <a:rPr lang="ru-RU" sz="2400" dirty="0"/>
              <a:t> в ОАО «Тамбовские коммунальные системы» выявила в личных делах некоторых сотрудников </a:t>
            </a:r>
            <a:r>
              <a:rPr lang="ru-RU" sz="2400" dirty="0">
                <a:solidFill>
                  <a:srgbClr val="FF9900"/>
                </a:solidFill>
              </a:rPr>
              <a:t>свидетельства о рождении детей</a:t>
            </a:r>
            <a:r>
              <a:rPr lang="ru-RU" sz="2400" dirty="0"/>
              <a:t>, в которых содержатся сведения о национальной принадлежности родителей</a:t>
            </a:r>
            <a:br>
              <a:rPr lang="ru-RU" sz="2400" dirty="0"/>
            </a:br>
            <a:endParaRPr lang="ru-RU" sz="900" dirty="0"/>
          </a:p>
          <a:p>
            <a:r>
              <a:rPr lang="ru-RU" sz="2400" dirty="0"/>
              <a:t>Письменного согласия на обработку специальных категорий персональных данных, касающихся национальной принадлежности, не имелось</a:t>
            </a:r>
            <a:br>
              <a:rPr lang="ru-RU" sz="2400" dirty="0"/>
            </a:br>
            <a:endParaRPr lang="ru-RU" sz="900" dirty="0"/>
          </a:p>
          <a:p>
            <a:r>
              <a:rPr lang="ru-RU" sz="2400" dirty="0"/>
              <a:t>В отношении начальника отдела кадров возбуждено дело по ст. 13.11 </a:t>
            </a:r>
            <a:r>
              <a:rPr lang="ru-RU" sz="2400" dirty="0" err="1"/>
              <a:t>КоАП</a:t>
            </a:r>
            <a:r>
              <a:rPr lang="ru-RU" sz="2400" dirty="0"/>
              <a:t> РФ</a:t>
            </a:r>
            <a:br>
              <a:rPr lang="ru-RU" sz="2400" dirty="0"/>
            </a:br>
            <a:endParaRPr lang="ru-RU" sz="900" dirty="0"/>
          </a:p>
          <a:p>
            <a:pPr algn="r">
              <a:buFont typeface="Wingdings" pitchFamily="2" charset="2"/>
              <a:buNone/>
            </a:pPr>
            <a:r>
              <a:rPr lang="ru-RU" sz="1400" dirty="0"/>
              <a:t> </a:t>
            </a:r>
            <a:r>
              <a:rPr lang="ru-RU" sz="1400" dirty="0">
                <a:hlinkClick r:id="rId3"/>
              </a:rPr>
              <a:t>http://procrf.ru/news/81475-za-narushenie-ustanovlennogo-poryadka.html</a:t>
            </a:r>
            <a:r>
              <a:rPr lang="ru-RU" sz="1400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2C80-1B0D-4E4E-9A5B-D5411048A4E7}" type="slidenum">
              <a:rPr lang="ru-RU"/>
              <a:pPr/>
              <a:t>8</a:t>
            </a:fld>
            <a:endParaRPr lang="ru-RU"/>
          </a:p>
        </p:txBody>
      </p:sp>
      <p:sp>
        <p:nvSpPr>
          <p:cNvPr id="87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713788" cy="1431925"/>
          </a:xfrm>
        </p:spPr>
        <p:txBody>
          <a:bodyPr/>
          <a:lstStyle/>
          <a:p>
            <a:pPr algn="ctr"/>
            <a:r>
              <a:rPr lang="ru-RU" sz="3200"/>
              <a:t>Почту России привлекли к ответственности за обработку данных об инвалидности сотрудников</a:t>
            </a:r>
          </a:p>
        </p:txBody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353425" cy="3824288"/>
          </a:xfrm>
        </p:spPr>
        <p:txBody>
          <a:bodyPr/>
          <a:lstStyle/>
          <a:p>
            <a:r>
              <a:rPr lang="ru-RU" sz="2400"/>
              <a:t>В ходе проверки Роскомнадзором было выявлено, что в скриншотах с Базы данных кадровой службы, представленных ФГУП «Почта России», содержатся данные об инвалидности сотрудников</a:t>
            </a:r>
            <a:br>
              <a:rPr lang="ru-RU" sz="2400"/>
            </a:br>
            <a:endParaRPr lang="ru-RU" sz="900"/>
          </a:p>
          <a:p>
            <a:r>
              <a:rPr lang="ru-RU" sz="2400"/>
              <a:t>В прилагаемой к Регламенту подбора персонала на замещение вакантных должностей аппарата управления ФГУП «Почта России» анкете кандидата, заполняемой при приеме на работу во ФГУП «Почта России», содержатся данные об инвалидности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9-й Международный форум «</a:t>
            </a:r>
            <a:r>
              <a:rPr lang="ru-RU" dirty="0" err="1" smtClean="0"/>
              <a:t>MedSoft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F40D9-3E57-47FA-8BA6-D2027465420F}" type="slidenum">
              <a:rPr lang="ru-RU"/>
              <a:pPr/>
              <a:t>9</a:t>
            </a:fld>
            <a:endParaRPr lang="ru-RU"/>
          </a:p>
        </p:txBody>
      </p:sp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/>
              <a:t>Хранение копии паспорта уволившегося сотрудника (обработка биометрических ПДн)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78025"/>
            <a:ext cx="8281987" cy="4114800"/>
          </a:xfrm>
        </p:spPr>
        <p:txBody>
          <a:bodyPr/>
          <a:lstStyle/>
          <a:p>
            <a:r>
              <a:rPr lang="ru-RU" sz="2400"/>
              <a:t>Проверкой установлен факт хранения копии паспорта уволившегося сотрудника ООО «ДИП», при том, что согласие на обработку </a:t>
            </a:r>
            <a:r>
              <a:rPr lang="ru-RU" sz="2400">
                <a:solidFill>
                  <a:srgbClr val="FF9900"/>
                </a:solidFill>
              </a:rPr>
              <a:t>биометрических ПДн</a:t>
            </a:r>
            <a:r>
              <a:rPr lang="ru-RU" sz="2400"/>
              <a:t> им не давалось</a:t>
            </a:r>
            <a:br>
              <a:rPr lang="ru-RU" sz="2400"/>
            </a:br>
            <a:r>
              <a:rPr lang="ru-RU" sz="900"/>
              <a:t> </a:t>
            </a:r>
          </a:p>
          <a:p>
            <a:r>
              <a:rPr lang="ru-RU" sz="2400"/>
              <a:t>В карточках учета кадров допускалась обработка ПДн родственников работников без их согласия, а именно указывались дата рождения полностью (число, месяц, год), тогда как законом предусмотрен сбор только года рождения</a:t>
            </a:r>
            <a:br>
              <a:rPr lang="ru-RU" sz="2400"/>
            </a:br>
            <a:endParaRPr lang="ru-RU" sz="900"/>
          </a:p>
          <a:p>
            <a:pPr algn="r">
              <a:buFont typeface="Wingdings" pitchFamily="2" charset="2"/>
              <a:buNone/>
            </a:pPr>
            <a:r>
              <a:rPr lang="ru-RU" sz="1600">
                <a:hlinkClick r:id="rId3"/>
              </a:rPr>
              <a:t>http://proctmo.ru/news/news_5812/</a:t>
            </a:r>
            <a:r>
              <a:rPr lang="ru-RU" sz="1600"/>
              <a:t>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8051</TotalTime>
  <Words>455</Words>
  <Application>Microsoft Office PowerPoint</Application>
  <PresentationFormat>Экран (4:3)</PresentationFormat>
  <Paragraphs>99</Paragraphs>
  <Slides>14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Shimmer</vt:lpstr>
      <vt:lpstr>Clip</vt:lpstr>
      <vt:lpstr>«Проблемы защиты персональных данных в медицине:  Что показывает судебная практика»</vt:lpstr>
      <vt:lpstr>Наступление с двух сторон</vt:lpstr>
      <vt:lpstr>«Болевые точки»</vt:lpstr>
      <vt:lpstr>Основные риски, связанные с исполнением закона № 152-ФЗ</vt:lpstr>
      <vt:lpstr>Виды наказаний (КоАП РФ)</vt:lpstr>
      <vt:lpstr>Согласие на обработку ПДн при оказании медицинских услуг</vt:lpstr>
      <vt:lpstr>Копии свидетельств о рождении детей (обработка специальных ПДн)</vt:lpstr>
      <vt:lpstr>Почту России привлекли к ответственности за обработку данных об инвалидности сотрудников</vt:lpstr>
      <vt:lpstr>Хранение копии паспорта уволившегося сотрудника (обработка биометрических ПДн)</vt:lpstr>
      <vt:lpstr>Персональные данные в конструкторской документации</vt:lpstr>
      <vt:lpstr>Штрафы хотят увеличить</vt:lpstr>
      <vt:lpstr>Новое в регулировании</vt:lpstr>
      <vt:lpstr>Приглашаю Вас на мой блог: http://rusrim.blogspot.com/ 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Взаимоотношения служб ИТ и ДОУ: текущее состояние и перспективы</dc:title>
  <dc:creator>Andrew Khramtsovsky</dc:creator>
  <cp:lastModifiedBy>Your User Name</cp:lastModifiedBy>
  <cp:revision>348</cp:revision>
  <dcterms:created xsi:type="dcterms:W3CDTF">2004-11-20T06:56:51Z</dcterms:created>
  <dcterms:modified xsi:type="dcterms:W3CDTF">2016-01-11T18:42:43Z</dcterms:modified>
</cp:coreProperties>
</file>